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6"/>
  </p:notesMasterIdLst>
  <p:sldIdLst>
    <p:sldId id="256" r:id="rId2"/>
    <p:sldId id="306" r:id="rId3"/>
    <p:sldId id="307" r:id="rId4"/>
    <p:sldId id="308" r:id="rId5"/>
    <p:sldId id="289" r:id="rId6"/>
    <p:sldId id="291" r:id="rId7"/>
    <p:sldId id="274" r:id="rId8"/>
    <p:sldId id="305" r:id="rId9"/>
    <p:sldId id="279" r:id="rId10"/>
    <p:sldId id="301" r:id="rId11"/>
    <p:sldId id="261" r:id="rId12"/>
    <p:sldId id="292" r:id="rId13"/>
    <p:sldId id="262" r:id="rId14"/>
    <p:sldId id="293" r:id="rId15"/>
    <p:sldId id="294" r:id="rId16"/>
    <p:sldId id="263" r:id="rId17"/>
    <p:sldId id="295" r:id="rId18"/>
    <p:sldId id="265" r:id="rId19"/>
    <p:sldId id="296" r:id="rId20"/>
    <p:sldId id="266" r:id="rId21"/>
    <p:sldId id="268" r:id="rId22"/>
    <p:sldId id="264" r:id="rId23"/>
    <p:sldId id="280" r:id="rId24"/>
    <p:sldId id="281" r:id="rId25"/>
    <p:sldId id="277" r:id="rId26"/>
    <p:sldId id="267" r:id="rId27"/>
    <p:sldId id="282" r:id="rId28"/>
    <p:sldId id="297" r:id="rId29"/>
    <p:sldId id="299" r:id="rId30"/>
    <p:sldId id="300" r:id="rId31"/>
    <p:sldId id="283" r:id="rId32"/>
    <p:sldId id="284" r:id="rId33"/>
    <p:sldId id="285" r:id="rId34"/>
    <p:sldId id="28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32"/>
    <p:restoredTop sz="80831"/>
  </p:normalViewPr>
  <p:slideViewPr>
    <p:cSldViewPr snapToGrid="0" snapToObjects="1">
      <p:cViewPr varScale="1">
        <p:scale>
          <a:sx n="86" d="100"/>
          <a:sy n="86" d="100"/>
        </p:scale>
        <p:origin x="6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20D9E-4364-6B47-95E9-BBF742CBFD58}" type="datetimeFigureOut">
              <a:rPr lang="en-US" smtClean="0"/>
              <a:t>10/7/21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564D1-DEA2-864B-BD63-5129DB666FEE}" type="slidenum">
              <a:rPr lang="en-US" smtClean="0"/>
              <a:t>‹#›</a:t>
            </a:fld>
            <a:endParaRPr lang="en-US"/>
          </a:p>
        </p:txBody>
      </p:sp>
    </p:spTree>
    <p:extLst>
      <p:ext uri="{BB962C8B-B14F-4D97-AF65-F5344CB8AC3E}">
        <p14:creationId xmlns:p14="http://schemas.microsoft.com/office/powerpoint/2010/main" val="546565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6564D1-DEA2-864B-BD63-5129DB666FEE}" type="slidenum">
              <a:rPr lang="en-US" smtClean="0"/>
              <a:t>1</a:t>
            </a:fld>
            <a:endParaRPr lang="en-US"/>
          </a:p>
        </p:txBody>
      </p:sp>
    </p:spTree>
    <p:extLst>
      <p:ext uri="{BB962C8B-B14F-4D97-AF65-F5344CB8AC3E}">
        <p14:creationId xmlns:p14="http://schemas.microsoft.com/office/powerpoint/2010/main" val="3288500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10</a:t>
            </a:fld>
            <a:endParaRPr lang="en-US"/>
          </a:p>
        </p:txBody>
      </p:sp>
    </p:spTree>
    <p:extLst>
      <p:ext uri="{BB962C8B-B14F-4D97-AF65-F5344CB8AC3E}">
        <p14:creationId xmlns:p14="http://schemas.microsoft.com/office/powerpoint/2010/main" val="2106654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11</a:t>
            </a:fld>
            <a:endParaRPr lang="en-US"/>
          </a:p>
        </p:txBody>
      </p:sp>
    </p:spTree>
    <p:extLst>
      <p:ext uri="{BB962C8B-B14F-4D97-AF65-F5344CB8AC3E}">
        <p14:creationId xmlns:p14="http://schemas.microsoft.com/office/powerpoint/2010/main" val="578461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6564D1-DEA2-864B-BD63-5129DB666FEE}" type="slidenum">
              <a:rPr lang="en-US" smtClean="0"/>
              <a:t>12</a:t>
            </a:fld>
            <a:endParaRPr lang="en-US"/>
          </a:p>
        </p:txBody>
      </p:sp>
    </p:spTree>
    <p:extLst>
      <p:ext uri="{BB962C8B-B14F-4D97-AF65-F5344CB8AC3E}">
        <p14:creationId xmlns:p14="http://schemas.microsoft.com/office/powerpoint/2010/main" val="1764615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6564D1-DEA2-864B-BD63-5129DB666FEE}" type="slidenum">
              <a:rPr lang="en-US" smtClean="0"/>
              <a:t>13</a:t>
            </a:fld>
            <a:endParaRPr lang="en-US"/>
          </a:p>
        </p:txBody>
      </p:sp>
    </p:spTree>
    <p:extLst>
      <p:ext uri="{BB962C8B-B14F-4D97-AF65-F5344CB8AC3E}">
        <p14:creationId xmlns:p14="http://schemas.microsoft.com/office/powerpoint/2010/main" val="2150001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6564D1-DEA2-864B-BD63-5129DB666FEE}" type="slidenum">
              <a:rPr lang="en-US" smtClean="0"/>
              <a:t>14</a:t>
            </a:fld>
            <a:endParaRPr lang="en-US"/>
          </a:p>
        </p:txBody>
      </p:sp>
    </p:spTree>
    <p:extLst>
      <p:ext uri="{BB962C8B-B14F-4D97-AF65-F5344CB8AC3E}">
        <p14:creationId xmlns:p14="http://schemas.microsoft.com/office/powerpoint/2010/main" val="3005559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15</a:t>
            </a:fld>
            <a:endParaRPr lang="en-US"/>
          </a:p>
        </p:txBody>
      </p:sp>
    </p:spTree>
    <p:extLst>
      <p:ext uri="{BB962C8B-B14F-4D97-AF65-F5344CB8AC3E}">
        <p14:creationId xmlns:p14="http://schemas.microsoft.com/office/powerpoint/2010/main" val="2586565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6564D1-DEA2-864B-BD63-5129DB666FEE}" type="slidenum">
              <a:rPr lang="en-US" smtClean="0"/>
              <a:t>16</a:t>
            </a:fld>
            <a:endParaRPr lang="en-US"/>
          </a:p>
        </p:txBody>
      </p:sp>
    </p:spTree>
    <p:extLst>
      <p:ext uri="{BB962C8B-B14F-4D97-AF65-F5344CB8AC3E}">
        <p14:creationId xmlns:p14="http://schemas.microsoft.com/office/powerpoint/2010/main" val="1438814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6564D1-DEA2-864B-BD63-5129DB666FEE}" type="slidenum">
              <a:rPr lang="en-US" smtClean="0"/>
              <a:t>17</a:t>
            </a:fld>
            <a:endParaRPr lang="en-US"/>
          </a:p>
        </p:txBody>
      </p:sp>
    </p:spTree>
    <p:extLst>
      <p:ext uri="{BB962C8B-B14F-4D97-AF65-F5344CB8AC3E}">
        <p14:creationId xmlns:p14="http://schemas.microsoft.com/office/powerpoint/2010/main" val="1393972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18</a:t>
            </a:fld>
            <a:endParaRPr lang="en-US"/>
          </a:p>
        </p:txBody>
      </p:sp>
    </p:spTree>
    <p:extLst>
      <p:ext uri="{BB962C8B-B14F-4D97-AF65-F5344CB8AC3E}">
        <p14:creationId xmlns:p14="http://schemas.microsoft.com/office/powerpoint/2010/main" val="1055383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6564D1-DEA2-864B-BD63-5129DB666FEE}" type="slidenum">
              <a:rPr lang="en-US" smtClean="0"/>
              <a:t>19</a:t>
            </a:fld>
            <a:endParaRPr lang="en-US"/>
          </a:p>
        </p:txBody>
      </p:sp>
    </p:spTree>
    <p:extLst>
      <p:ext uri="{BB962C8B-B14F-4D97-AF65-F5344CB8AC3E}">
        <p14:creationId xmlns:p14="http://schemas.microsoft.com/office/powerpoint/2010/main" val="11365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Have you ever answered the question "how have you been?" with "busy"?</a:t>
            </a:r>
          </a:p>
          <a:p>
            <a:r>
              <a:rPr lang="en-US"/>
              <a:t>https://www.polleverywhere.com/multiple_choice_polls/DMRVDfZj0Oujdw1xQRtwg?display_state=instructions&amp;activity_state=opened&amp;state=opened&amp;flow=Engagement&amp;onscreen=persist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796564D1-DEA2-864B-BD63-5129DB666FEE}" type="slidenum">
              <a:rPr lang="en-US" smtClean="0"/>
              <a:t>2</a:t>
            </a:fld>
            <a:endParaRPr lang="en-US"/>
          </a:p>
        </p:txBody>
      </p:sp>
    </p:spTree>
    <p:extLst>
      <p:ext uri="{BB962C8B-B14F-4D97-AF65-F5344CB8AC3E}">
        <p14:creationId xmlns:p14="http://schemas.microsoft.com/office/powerpoint/2010/main" val="4063648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20</a:t>
            </a:fld>
            <a:endParaRPr lang="en-US"/>
          </a:p>
        </p:txBody>
      </p:sp>
    </p:spTree>
    <p:extLst>
      <p:ext uri="{BB962C8B-B14F-4D97-AF65-F5344CB8AC3E}">
        <p14:creationId xmlns:p14="http://schemas.microsoft.com/office/powerpoint/2010/main" val="1568670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21</a:t>
            </a:fld>
            <a:endParaRPr lang="en-US"/>
          </a:p>
        </p:txBody>
      </p:sp>
    </p:spTree>
    <p:extLst>
      <p:ext uri="{BB962C8B-B14F-4D97-AF65-F5344CB8AC3E}">
        <p14:creationId xmlns:p14="http://schemas.microsoft.com/office/powerpoint/2010/main" val="1629815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22</a:t>
            </a:fld>
            <a:endParaRPr lang="en-US"/>
          </a:p>
        </p:txBody>
      </p:sp>
    </p:spTree>
    <p:extLst>
      <p:ext uri="{BB962C8B-B14F-4D97-AF65-F5344CB8AC3E}">
        <p14:creationId xmlns:p14="http://schemas.microsoft.com/office/powerpoint/2010/main" val="2185246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23</a:t>
            </a:fld>
            <a:endParaRPr lang="en-US"/>
          </a:p>
        </p:txBody>
      </p:sp>
    </p:spTree>
    <p:extLst>
      <p:ext uri="{BB962C8B-B14F-4D97-AF65-F5344CB8AC3E}">
        <p14:creationId xmlns:p14="http://schemas.microsoft.com/office/powerpoint/2010/main" val="2264927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24</a:t>
            </a:fld>
            <a:endParaRPr lang="en-US"/>
          </a:p>
        </p:txBody>
      </p:sp>
    </p:spTree>
    <p:extLst>
      <p:ext uri="{BB962C8B-B14F-4D97-AF65-F5344CB8AC3E}">
        <p14:creationId xmlns:p14="http://schemas.microsoft.com/office/powerpoint/2010/main" val="1312007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25</a:t>
            </a:fld>
            <a:endParaRPr lang="en-US"/>
          </a:p>
        </p:txBody>
      </p:sp>
    </p:spTree>
    <p:extLst>
      <p:ext uri="{BB962C8B-B14F-4D97-AF65-F5344CB8AC3E}">
        <p14:creationId xmlns:p14="http://schemas.microsoft.com/office/powerpoint/2010/main" val="4201022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26</a:t>
            </a:fld>
            <a:endParaRPr lang="en-US"/>
          </a:p>
        </p:txBody>
      </p:sp>
    </p:spTree>
    <p:extLst>
      <p:ext uri="{BB962C8B-B14F-4D97-AF65-F5344CB8AC3E}">
        <p14:creationId xmlns:p14="http://schemas.microsoft.com/office/powerpoint/2010/main" val="2713385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27</a:t>
            </a:fld>
            <a:endParaRPr lang="en-US"/>
          </a:p>
        </p:txBody>
      </p:sp>
    </p:spTree>
    <p:extLst>
      <p:ext uri="{BB962C8B-B14F-4D97-AF65-F5344CB8AC3E}">
        <p14:creationId xmlns:p14="http://schemas.microsoft.com/office/powerpoint/2010/main" val="3088205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28</a:t>
            </a:fld>
            <a:endParaRPr lang="en-US"/>
          </a:p>
        </p:txBody>
      </p:sp>
    </p:spTree>
    <p:extLst>
      <p:ext uri="{BB962C8B-B14F-4D97-AF65-F5344CB8AC3E}">
        <p14:creationId xmlns:p14="http://schemas.microsoft.com/office/powerpoint/2010/main" val="4150836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29</a:t>
            </a:fld>
            <a:endParaRPr lang="en-US"/>
          </a:p>
        </p:txBody>
      </p:sp>
    </p:spTree>
    <p:extLst>
      <p:ext uri="{BB962C8B-B14F-4D97-AF65-F5344CB8AC3E}">
        <p14:creationId xmlns:p14="http://schemas.microsoft.com/office/powerpoint/2010/main" val="3760467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Have you ever answered the question "how have you been?" with "busy"?</a:t>
            </a:r>
          </a:p>
          <a:p>
            <a:r>
              <a:rPr lang="en-US"/>
              <a:t>https://www.polleverywhere.com/multiple_choice_polls/DMRVDfZj0Oujdw1xQRtwg?display_state=chart&amp;activity_state=opened&amp;state=opened&amp;flow=Engagement&amp;onscreen=persist</a:t>
            </a:r>
          </a:p>
        </p:txBody>
      </p:sp>
      <p:sp>
        <p:nvSpPr>
          <p:cNvPr id="4" name="Slide Number Placeholder 3"/>
          <p:cNvSpPr>
            <a:spLocks noGrp="1"/>
          </p:cNvSpPr>
          <p:nvPr>
            <p:ph type="sldNum" sz="quarter" idx="5"/>
          </p:nvPr>
        </p:nvSpPr>
        <p:spPr/>
        <p:txBody>
          <a:bodyPr/>
          <a:lstStyle/>
          <a:p>
            <a:fld id="{796564D1-DEA2-864B-BD63-5129DB666FEE}" type="slidenum">
              <a:rPr lang="en-US" smtClean="0"/>
              <a:t>3</a:t>
            </a:fld>
            <a:endParaRPr lang="en-US"/>
          </a:p>
        </p:txBody>
      </p:sp>
    </p:spTree>
    <p:extLst>
      <p:ext uri="{BB962C8B-B14F-4D97-AF65-F5344CB8AC3E}">
        <p14:creationId xmlns:p14="http://schemas.microsoft.com/office/powerpoint/2010/main" val="672553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30</a:t>
            </a:fld>
            <a:endParaRPr lang="en-US"/>
          </a:p>
        </p:txBody>
      </p:sp>
    </p:spTree>
    <p:extLst>
      <p:ext uri="{BB962C8B-B14F-4D97-AF65-F5344CB8AC3E}">
        <p14:creationId xmlns:p14="http://schemas.microsoft.com/office/powerpoint/2010/main" val="3635120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31</a:t>
            </a:fld>
            <a:endParaRPr lang="en-US"/>
          </a:p>
        </p:txBody>
      </p:sp>
    </p:spTree>
    <p:extLst>
      <p:ext uri="{BB962C8B-B14F-4D97-AF65-F5344CB8AC3E}">
        <p14:creationId xmlns:p14="http://schemas.microsoft.com/office/powerpoint/2010/main" val="430803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32</a:t>
            </a:fld>
            <a:endParaRPr lang="en-US"/>
          </a:p>
        </p:txBody>
      </p:sp>
    </p:spTree>
    <p:extLst>
      <p:ext uri="{BB962C8B-B14F-4D97-AF65-F5344CB8AC3E}">
        <p14:creationId xmlns:p14="http://schemas.microsoft.com/office/powerpoint/2010/main" val="4274732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33</a:t>
            </a:fld>
            <a:endParaRPr lang="en-US"/>
          </a:p>
        </p:txBody>
      </p:sp>
    </p:spTree>
    <p:extLst>
      <p:ext uri="{BB962C8B-B14F-4D97-AF65-F5344CB8AC3E}">
        <p14:creationId xmlns:p14="http://schemas.microsoft.com/office/powerpoint/2010/main" val="2774052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34</a:t>
            </a:fld>
            <a:endParaRPr lang="en-US"/>
          </a:p>
        </p:txBody>
      </p:sp>
    </p:spTree>
    <p:extLst>
      <p:ext uri="{BB962C8B-B14F-4D97-AF65-F5344CB8AC3E}">
        <p14:creationId xmlns:p14="http://schemas.microsoft.com/office/powerpoint/2010/main" val="744752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Have you ever answered the question "how have you been?" with "busy"?</a:t>
            </a:r>
          </a:p>
          <a:p>
            <a:r>
              <a:rPr lang="en-US"/>
              <a:t>https://www.polleverywhere.com/multiple_choice_polls/DMRVDfZj0Oujdw1xQRtwg?display_state=chart&amp;activity_state=closed&amp;state=closed&amp;flow=Engagement&amp;onscreen=persist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796564D1-DEA2-864B-BD63-5129DB666FEE}" type="slidenum">
              <a:rPr lang="en-US" smtClean="0"/>
              <a:t>4</a:t>
            </a:fld>
            <a:endParaRPr lang="en-US"/>
          </a:p>
        </p:txBody>
      </p:sp>
    </p:spTree>
    <p:extLst>
      <p:ext uri="{BB962C8B-B14F-4D97-AF65-F5344CB8AC3E}">
        <p14:creationId xmlns:p14="http://schemas.microsoft.com/office/powerpoint/2010/main" val="3572856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5</a:t>
            </a:fld>
            <a:endParaRPr lang="en-US"/>
          </a:p>
        </p:txBody>
      </p:sp>
    </p:spTree>
    <p:extLst>
      <p:ext uri="{BB962C8B-B14F-4D97-AF65-F5344CB8AC3E}">
        <p14:creationId xmlns:p14="http://schemas.microsoft.com/office/powerpoint/2010/main" val="3046009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6</a:t>
            </a:fld>
            <a:endParaRPr lang="en-US"/>
          </a:p>
        </p:txBody>
      </p:sp>
    </p:spTree>
    <p:extLst>
      <p:ext uri="{BB962C8B-B14F-4D97-AF65-F5344CB8AC3E}">
        <p14:creationId xmlns:p14="http://schemas.microsoft.com/office/powerpoint/2010/main" val="2829394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7</a:t>
            </a:fld>
            <a:endParaRPr lang="en-US"/>
          </a:p>
        </p:txBody>
      </p:sp>
    </p:spTree>
    <p:extLst>
      <p:ext uri="{BB962C8B-B14F-4D97-AF65-F5344CB8AC3E}">
        <p14:creationId xmlns:p14="http://schemas.microsoft.com/office/powerpoint/2010/main" val="229377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8</a:t>
            </a:fld>
            <a:endParaRPr lang="en-US"/>
          </a:p>
        </p:txBody>
      </p:sp>
    </p:spTree>
    <p:extLst>
      <p:ext uri="{BB962C8B-B14F-4D97-AF65-F5344CB8AC3E}">
        <p14:creationId xmlns:p14="http://schemas.microsoft.com/office/powerpoint/2010/main" val="1654364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9</a:t>
            </a:fld>
            <a:endParaRPr lang="en-US"/>
          </a:p>
        </p:txBody>
      </p:sp>
    </p:spTree>
    <p:extLst>
      <p:ext uri="{BB962C8B-B14F-4D97-AF65-F5344CB8AC3E}">
        <p14:creationId xmlns:p14="http://schemas.microsoft.com/office/powerpoint/2010/main" val="4072452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10/7/21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10/7/21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hourstack.com/" TargetMode="External"/><Relationship Id="rId3" Type="http://schemas.openxmlformats.org/officeDocument/2006/relationships/hyperlink" Target="https://toggl.com/" TargetMode="External"/><Relationship Id="rId7" Type="http://schemas.openxmlformats.org/officeDocument/2006/relationships/hyperlink" Target="https://memory.ai/timel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getharvest.com/" TargetMode="External"/><Relationship Id="rId5" Type="http://schemas.openxmlformats.org/officeDocument/2006/relationships/hyperlink" Target="https://clockify.me/" TargetMode="External"/><Relationship Id="rId4" Type="http://schemas.openxmlformats.org/officeDocument/2006/relationships/hyperlink" Target="https://atracker.pro/home.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ytimes.com/2019/06/21/opinion/summer-lying-fallow.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caseyb@bu.ed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caseyeberger.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1FD8C-8348-0E4B-BD57-B97CA84728C0}"/>
              </a:ext>
            </a:extLst>
          </p:cNvPr>
          <p:cNvSpPr>
            <a:spLocks noGrp="1"/>
          </p:cNvSpPr>
          <p:nvPr>
            <p:ph type="ctrTitle"/>
          </p:nvPr>
        </p:nvSpPr>
        <p:spPr/>
        <p:txBody>
          <a:bodyPr/>
          <a:lstStyle/>
          <a:p>
            <a:r>
              <a:rPr lang="en-US" dirty="0"/>
              <a:t>Work Life Webinar</a:t>
            </a:r>
          </a:p>
        </p:txBody>
      </p:sp>
      <p:sp>
        <p:nvSpPr>
          <p:cNvPr id="3" name="Subtitle 2">
            <a:extLst>
              <a:ext uri="{FF2B5EF4-FFF2-40B4-BE49-F238E27FC236}">
                <a16:creationId xmlns:a16="http://schemas.microsoft.com/office/drawing/2014/main" id="{B7CEDC24-76B3-DD4E-8AAC-B9FEFB8B2493}"/>
              </a:ext>
            </a:extLst>
          </p:cNvPr>
          <p:cNvSpPr>
            <a:spLocks noGrp="1"/>
          </p:cNvSpPr>
          <p:nvPr>
            <p:ph type="subTitle" idx="1"/>
          </p:nvPr>
        </p:nvSpPr>
        <p:spPr/>
        <p:txBody>
          <a:bodyPr/>
          <a:lstStyle/>
          <a:p>
            <a:r>
              <a:rPr lang="en-US" dirty="0"/>
              <a:t>Week two: who has time?</a:t>
            </a:r>
          </a:p>
        </p:txBody>
      </p:sp>
    </p:spTree>
    <p:extLst>
      <p:ext uri="{BB962C8B-B14F-4D97-AF65-F5344CB8AC3E}">
        <p14:creationId xmlns:p14="http://schemas.microsoft.com/office/powerpoint/2010/main" val="4235943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F35D3-5377-7747-8EA3-9965C108E180}"/>
              </a:ext>
            </a:extLst>
          </p:cNvPr>
          <p:cNvSpPr>
            <a:spLocks noGrp="1"/>
          </p:cNvSpPr>
          <p:nvPr>
            <p:ph type="title"/>
          </p:nvPr>
        </p:nvSpPr>
        <p:spPr/>
        <p:txBody>
          <a:bodyPr/>
          <a:lstStyle/>
          <a:p>
            <a:r>
              <a:rPr lang="en-US" dirty="0"/>
              <a:t>where does the time go?</a:t>
            </a:r>
          </a:p>
        </p:txBody>
      </p:sp>
      <p:sp>
        <p:nvSpPr>
          <p:cNvPr id="3" name="Content Placeholder 2">
            <a:extLst>
              <a:ext uri="{FF2B5EF4-FFF2-40B4-BE49-F238E27FC236}">
                <a16:creationId xmlns:a16="http://schemas.microsoft.com/office/drawing/2014/main" id="{3EDB64CA-2AF4-4E41-83DB-2A6C57E42049}"/>
              </a:ext>
            </a:extLst>
          </p:cNvPr>
          <p:cNvSpPr>
            <a:spLocks noGrp="1"/>
          </p:cNvSpPr>
          <p:nvPr>
            <p:ph idx="1"/>
          </p:nvPr>
        </p:nvSpPr>
        <p:spPr/>
        <p:txBody>
          <a:bodyPr>
            <a:normAutofit lnSpcReduction="10000"/>
          </a:bodyPr>
          <a:lstStyle/>
          <a:p>
            <a:r>
              <a:rPr lang="en-US" dirty="0"/>
              <a:t>Remember from last time: the average “knowledge worker” spends more than 60% of the work week on electronic communication and internet search (from a McKinsey study done in 2012)</a:t>
            </a:r>
          </a:p>
          <a:p>
            <a:r>
              <a:rPr lang="en-US" dirty="0"/>
              <a:t>How does switching between tasks affect our productivity?</a:t>
            </a:r>
          </a:p>
          <a:p>
            <a:pPr lvl="1"/>
            <a:r>
              <a:rPr lang="en-US" dirty="0"/>
              <a:t>Attention residue: the idea that some of our attention remains stuck with our previous activity when we start a new one (Leroy, “Why is it so hard to do my work?”)</a:t>
            </a:r>
          </a:p>
          <a:p>
            <a:pPr lvl="1"/>
            <a:r>
              <a:rPr lang="en-US" dirty="0"/>
              <a:t>Switching costs: constant leaping from task to task prevents us from completing any task to our best ability, leading to mistakes and wasted time (APA, Multitasking: Switching costs)</a:t>
            </a:r>
          </a:p>
          <a:p>
            <a:endParaRPr lang="en-US" dirty="0"/>
          </a:p>
        </p:txBody>
      </p:sp>
    </p:spTree>
    <p:extLst>
      <p:ext uri="{BB962C8B-B14F-4D97-AF65-F5344CB8AC3E}">
        <p14:creationId xmlns:p14="http://schemas.microsoft.com/office/powerpoint/2010/main" val="244461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2FC3-BCE3-FD4C-ABD9-F4EBE8F7D520}"/>
              </a:ext>
            </a:extLst>
          </p:cNvPr>
          <p:cNvSpPr>
            <a:spLocks noGrp="1"/>
          </p:cNvSpPr>
          <p:nvPr>
            <p:ph type="title"/>
          </p:nvPr>
        </p:nvSpPr>
        <p:spPr/>
        <p:txBody>
          <a:bodyPr/>
          <a:lstStyle/>
          <a:p>
            <a:r>
              <a:rPr lang="en-US" dirty="0"/>
              <a:t>where is your time going?</a:t>
            </a:r>
          </a:p>
        </p:txBody>
      </p:sp>
      <p:sp>
        <p:nvSpPr>
          <p:cNvPr id="3" name="Content Placeholder 2">
            <a:extLst>
              <a:ext uri="{FF2B5EF4-FFF2-40B4-BE49-F238E27FC236}">
                <a16:creationId xmlns:a16="http://schemas.microsoft.com/office/drawing/2014/main" id="{5DDED2CD-B980-6949-B4BC-A515B6DFA6EE}"/>
              </a:ext>
            </a:extLst>
          </p:cNvPr>
          <p:cNvSpPr>
            <a:spLocks noGrp="1"/>
          </p:cNvSpPr>
          <p:nvPr>
            <p:ph idx="1"/>
          </p:nvPr>
        </p:nvSpPr>
        <p:spPr/>
        <p:txBody>
          <a:bodyPr/>
          <a:lstStyle/>
          <a:p>
            <a:r>
              <a:rPr lang="en-US" dirty="0"/>
              <a:t>When you did your assignment for this week, where did you estimate most of your time was going?</a:t>
            </a:r>
          </a:p>
          <a:p>
            <a:r>
              <a:rPr lang="en-US" dirty="0"/>
              <a:t>How accurate do you think your estimate is?</a:t>
            </a:r>
          </a:p>
          <a:p>
            <a:pPr marL="0" indent="0">
              <a:buNone/>
            </a:pPr>
            <a:endParaRPr lang="en-US" dirty="0"/>
          </a:p>
        </p:txBody>
      </p:sp>
    </p:spTree>
    <p:extLst>
      <p:ext uri="{BB962C8B-B14F-4D97-AF65-F5344CB8AC3E}">
        <p14:creationId xmlns:p14="http://schemas.microsoft.com/office/powerpoint/2010/main" val="273827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2FC3-BCE3-FD4C-ABD9-F4EBE8F7D520}"/>
              </a:ext>
            </a:extLst>
          </p:cNvPr>
          <p:cNvSpPr>
            <a:spLocks noGrp="1"/>
          </p:cNvSpPr>
          <p:nvPr>
            <p:ph type="title"/>
          </p:nvPr>
        </p:nvSpPr>
        <p:spPr/>
        <p:txBody>
          <a:bodyPr/>
          <a:lstStyle/>
          <a:p>
            <a:r>
              <a:rPr lang="en-US" dirty="0"/>
              <a:t>where is your time going?</a:t>
            </a:r>
          </a:p>
        </p:txBody>
      </p:sp>
      <p:sp>
        <p:nvSpPr>
          <p:cNvPr id="3" name="Content Placeholder 2">
            <a:extLst>
              <a:ext uri="{FF2B5EF4-FFF2-40B4-BE49-F238E27FC236}">
                <a16:creationId xmlns:a16="http://schemas.microsoft.com/office/drawing/2014/main" id="{5DDED2CD-B980-6949-B4BC-A515B6DFA6EE}"/>
              </a:ext>
            </a:extLst>
          </p:cNvPr>
          <p:cNvSpPr>
            <a:spLocks noGrp="1"/>
          </p:cNvSpPr>
          <p:nvPr>
            <p:ph idx="1"/>
          </p:nvPr>
        </p:nvSpPr>
        <p:spPr/>
        <p:txBody>
          <a:bodyPr/>
          <a:lstStyle/>
          <a:p>
            <a:r>
              <a:rPr lang="en-US" dirty="0"/>
              <a:t>It can be really hard to manage time when we don’t know how we’re spending that time</a:t>
            </a:r>
          </a:p>
          <a:p>
            <a:r>
              <a:rPr lang="en-US" dirty="0"/>
              <a:t>Time tracking can help you answer these questions:</a:t>
            </a:r>
          </a:p>
          <a:p>
            <a:pPr lvl="1"/>
            <a:r>
              <a:rPr lang="en-US" dirty="0"/>
              <a:t>Where is my time going?</a:t>
            </a:r>
          </a:p>
          <a:p>
            <a:pPr lvl="1"/>
            <a:r>
              <a:rPr lang="en-US" dirty="0"/>
              <a:t>How fragmented is my time?</a:t>
            </a:r>
          </a:p>
          <a:p>
            <a:pPr lvl="1"/>
            <a:r>
              <a:rPr lang="en-US" dirty="0"/>
              <a:t>Am I spending more time on nonessential work tasks?</a:t>
            </a:r>
          </a:p>
          <a:p>
            <a:pPr lvl="1"/>
            <a:r>
              <a:rPr lang="en-US" dirty="0"/>
              <a:t>Do I actually get enough time to recharge?</a:t>
            </a:r>
          </a:p>
        </p:txBody>
      </p:sp>
    </p:spTree>
    <p:extLst>
      <p:ext uri="{BB962C8B-B14F-4D97-AF65-F5344CB8AC3E}">
        <p14:creationId xmlns:p14="http://schemas.microsoft.com/office/powerpoint/2010/main" val="180687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5F1E-87F7-D441-8B35-461675C5784D}"/>
              </a:ext>
            </a:extLst>
          </p:cNvPr>
          <p:cNvSpPr>
            <a:spLocks noGrp="1"/>
          </p:cNvSpPr>
          <p:nvPr>
            <p:ph type="title"/>
          </p:nvPr>
        </p:nvSpPr>
        <p:spPr/>
        <p:txBody>
          <a:bodyPr/>
          <a:lstStyle/>
          <a:p>
            <a:r>
              <a:rPr lang="en-US" dirty="0"/>
              <a:t>time tracking</a:t>
            </a:r>
          </a:p>
        </p:txBody>
      </p:sp>
      <p:sp>
        <p:nvSpPr>
          <p:cNvPr id="3" name="Content Placeholder 2">
            <a:extLst>
              <a:ext uri="{FF2B5EF4-FFF2-40B4-BE49-F238E27FC236}">
                <a16:creationId xmlns:a16="http://schemas.microsoft.com/office/drawing/2014/main" id="{66606769-682B-D34B-9718-373CF875A162}"/>
              </a:ext>
            </a:extLst>
          </p:cNvPr>
          <p:cNvSpPr>
            <a:spLocks noGrp="1"/>
          </p:cNvSpPr>
          <p:nvPr>
            <p:ph idx="1"/>
          </p:nvPr>
        </p:nvSpPr>
        <p:spPr>
          <a:xfrm>
            <a:off x="1295401" y="2556931"/>
            <a:ext cx="9601196" cy="3517297"/>
          </a:xfrm>
        </p:spPr>
        <p:txBody>
          <a:bodyPr>
            <a:normAutofit/>
          </a:bodyPr>
          <a:lstStyle/>
          <a:p>
            <a:r>
              <a:rPr lang="en-US" dirty="0"/>
              <a:t>This is common practice for lawyers and consultants, whose work is billed to different projects</a:t>
            </a:r>
          </a:p>
          <a:p>
            <a:r>
              <a:rPr lang="en-US" dirty="0"/>
              <a:t>It can be useful for all kinds of work, though</a:t>
            </a:r>
          </a:p>
          <a:p>
            <a:r>
              <a:rPr lang="en-US" dirty="0"/>
              <a:t>The basic concept: divide your day into 15 minute chunks, and note what you are doing during each of those increments</a:t>
            </a:r>
          </a:p>
        </p:txBody>
      </p:sp>
    </p:spTree>
    <p:extLst>
      <p:ext uri="{BB962C8B-B14F-4D97-AF65-F5344CB8AC3E}">
        <p14:creationId xmlns:p14="http://schemas.microsoft.com/office/powerpoint/2010/main" val="72574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5F1E-87F7-D441-8B35-461675C5784D}"/>
              </a:ext>
            </a:extLst>
          </p:cNvPr>
          <p:cNvSpPr>
            <a:spLocks noGrp="1"/>
          </p:cNvSpPr>
          <p:nvPr>
            <p:ph type="title"/>
          </p:nvPr>
        </p:nvSpPr>
        <p:spPr/>
        <p:txBody>
          <a:bodyPr/>
          <a:lstStyle/>
          <a:p>
            <a:r>
              <a:rPr lang="en-US" dirty="0"/>
              <a:t>how to track your time</a:t>
            </a:r>
          </a:p>
        </p:txBody>
      </p:sp>
      <p:sp>
        <p:nvSpPr>
          <p:cNvPr id="3" name="Content Placeholder 2">
            <a:extLst>
              <a:ext uri="{FF2B5EF4-FFF2-40B4-BE49-F238E27FC236}">
                <a16:creationId xmlns:a16="http://schemas.microsoft.com/office/drawing/2014/main" id="{66606769-682B-D34B-9718-373CF875A162}"/>
              </a:ext>
            </a:extLst>
          </p:cNvPr>
          <p:cNvSpPr>
            <a:spLocks noGrp="1"/>
          </p:cNvSpPr>
          <p:nvPr>
            <p:ph idx="1"/>
          </p:nvPr>
        </p:nvSpPr>
        <p:spPr>
          <a:xfrm>
            <a:off x="1295401" y="2556931"/>
            <a:ext cx="9601196" cy="3517297"/>
          </a:xfrm>
        </p:spPr>
        <p:txBody>
          <a:bodyPr>
            <a:normAutofit fontScale="85000" lnSpcReduction="20000"/>
          </a:bodyPr>
          <a:lstStyle/>
          <a:p>
            <a:r>
              <a:rPr lang="en-US" dirty="0"/>
              <a:t>Apps</a:t>
            </a:r>
          </a:p>
          <a:p>
            <a:pPr lvl="1"/>
            <a:r>
              <a:rPr lang="en-US" dirty="0"/>
              <a:t>Toggl: </a:t>
            </a:r>
            <a:r>
              <a:rPr lang="en-US" dirty="0">
                <a:hlinkClick r:id="rId3"/>
              </a:rPr>
              <a:t>https://toggl.com</a:t>
            </a:r>
            <a:r>
              <a:rPr lang="en-US" dirty="0"/>
              <a:t> (free)</a:t>
            </a:r>
          </a:p>
          <a:p>
            <a:pPr lvl="1"/>
            <a:r>
              <a:rPr lang="en-US" dirty="0" err="1"/>
              <a:t>ATracker</a:t>
            </a:r>
            <a:r>
              <a:rPr lang="en-US" dirty="0"/>
              <a:t>: </a:t>
            </a:r>
            <a:r>
              <a:rPr lang="en-US" dirty="0">
                <a:hlinkClick r:id="rId4"/>
              </a:rPr>
              <a:t>https://atracker.pro/home.html</a:t>
            </a:r>
            <a:r>
              <a:rPr lang="en-US" dirty="0"/>
              <a:t> (free)</a:t>
            </a:r>
          </a:p>
          <a:p>
            <a:pPr lvl="1"/>
            <a:r>
              <a:rPr lang="en-US" dirty="0" err="1"/>
              <a:t>Clockify</a:t>
            </a:r>
            <a:r>
              <a:rPr lang="en-US" dirty="0"/>
              <a:t>: </a:t>
            </a:r>
            <a:r>
              <a:rPr lang="en-US" dirty="0">
                <a:hlinkClick r:id="rId5"/>
              </a:rPr>
              <a:t>https://clockify.me/</a:t>
            </a:r>
            <a:r>
              <a:rPr lang="en-US" dirty="0"/>
              <a:t> (free)</a:t>
            </a:r>
          </a:p>
          <a:p>
            <a:pPr lvl="1"/>
            <a:r>
              <a:rPr lang="en-US" dirty="0"/>
              <a:t>Harvest: </a:t>
            </a:r>
            <a:r>
              <a:rPr lang="en-US" dirty="0">
                <a:hlinkClick r:id="rId6"/>
              </a:rPr>
              <a:t>www.getharvest.com</a:t>
            </a:r>
            <a:r>
              <a:rPr lang="en-US" dirty="0"/>
              <a:t> (not free)</a:t>
            </a:r>
          </a:p>
          <a:p>
            <a:pPr lvl="1"/>
            <a:r>
              <a:rPr lang="en-US" dirty="0"/>
              <a:t>Timely </a:t>
            </a:r>
            <a:r>
              <a:rPr lang="en-US" dirty="0">
                <a:hlinkClick r:id="rId7"/>
              </a:rPr>
              <a:t>https://memory.ai/timely</a:t>
            </a:r>
            <a:r>
              <a:rPr lang="en-US" dirty="0"/>
              <a:t> (not free)</a:t>
            </a:r>
          </a:p>
          <a:p>
            <a:pPr lvl="1"/>
            <a:r>
              <a:rPr lang="en-US" dirty="0" err="1"/>
              <a:t>HourStack</a:t>
            </a:r>
            <a:r>
              <a:rPr lang="en-US" dirty="0"/>
              <a:t> </a:t>
            </a:r>
            <a:r>
              <a:rPr lang="en-US" dirty="0">
                <a:hlinkClick r:id="rId8"/>
              </a:rPr>
              <a:t>https://hourstack.com/</a:t>
            </a:r>
            <a:r>
              <a:rPr lang="en-US" dirty="0"/>
              <a:t> (not free)</a:t>
            </a:r>
          </a:p>
          <a:p>
            <a:r>
              <a:rPr lang="en-US" dirty="0"/>
              <a:t>Pros to the app strategy: quick, easy, convenient</a:t>
            </a:r>
          </a:p>
          <a:p>
            <a:r>
              <a:rPr lang="en-US" dirty="0"/>
              <a:t>Cons to the app strategy: more screen time, higher likelihood of getting distracted by your phone, not super flexible categorization of the time</a:t>
            </a:r>
          </a:p>
          <a:p>
            <a:endParaRPr lang="en-US" dirty="0"/>
          </a:p>
        </p:txBody>
      </p:sp>
    </p:spTree>
    <p:extLst>
      <p:ext uri="{BB962C8B-B14F-4D97-AF65-F5344CB8AC3E}">
        <p14:creationId xmlns:p14="http://schemas.microsoft.com/office/powerpoint/2010/main" val="361413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5F1E-87F7-D441-8B35-461675C5784D}"/>
              </a:ext>
            </a:extLst>
          </p:cNvPr>
          <p:cNvSpPr>
            <a:spLocks noGrp="1"/>
          </p:cNvSpPr>
          <p:nvPr>
            <p:ph type="title"/>
          </p:nvPr>
        </p:nvSpPr>
        <p:spPr/>
        <p:txBody>
          <a:bodyPr>
            <a:normAutofit/>
          </a:bodyPr>
          <a:lstStyle/>
          <a:p>
            <a:r>
              <a:rPr lang="en-US" dirty="0" err="1"/>
              <a:t>ATracker</a:t>
            </a:r>
            <a:endParaRPr lang="en-US" dirty="0"/>
          </a:p>
        </p:txBody>
      </p:sp>
      <p:pic>
        <p:nvPicPr>
          <p:cNvPr id="5" name="Picture 4">
            <a:extLst>
              <a:ext uri="{FF2B5EF4-FFF2-40B4-BE49-F238E27FC236}">
                <a16:creationId xmlns:a16="http://schemas.microsoft.com/office/drawing/2014/main" id="{1680645D-680B-504C-8209-AF6D536E6ED3}"/>
              </a:ext>
            </a:extLst>
          </p:cNvPr>
          <p:cNvPicPr>
            <a:picLocks noChangeAspect="1"/>
          </p:cNvPicPr>
          <p:nvPr/>
        </p:nvPicPr>
        <p:blipFill>
          <a:blip r:embed="rId3"/>
          <a:stretch>
            <a:fillRect/>
          </a:stretch>
        </p:blipFill>
        <p:spPr>
          <a:xfrm>
            <a:off x="2438402" y="1806877"/>
            <a:ext cx="2284391" cy="4637313"/>
          </a:xfrm>
          <a:prstGeom prst="rect">
            <a:avLst/>
          </a:prstGeom>
        </p:spPr>
      </p:pic>
      <p:pic>
        <p:nvPicPr>
          <p:cNvPr id="6" name="Picture 5">
            <a:extLst>
              <a:ext uri="{FF2B5EF4-FFF2-40B4-BE49-F238E27FC236}">
                <a16:creationId xmlns:a16="http://schemas.microsoft.com/office/drawing/2014/main" id="{0789C06A-3AD7-DE42-9EE5-6E6323FB2FEC}"/>
              </a:ext>
            </a:extLst>
          </p:cNvPr>
          <p:cNvPicPr>
            <a:picLocks noChangeAspect="1"/>
          </p:cNvPicPr>
          <p:nvPr/>
        </p:nvPicPr>
        <p:blipFill>
          <a:blip r:embed="rId4"/>
          <a:stretch>
            <a:fillRect/>
          </a:stretch>
        </p:blipFill>
        <p:spPr>
          <a:xfrm>
            <a:off x="4880366" y="1766653"/>
            <a:ext cx="2304205" cy="4677537"/>
          </a:xfrm>
          <a:prstGeom prst="rect">
            <a:avLst/>
          </a:prstGeom>
        </p:spPr>
      </p:pic>
      <p:pic>
        <p:nvPicPr>
          <p:cNvPr id="8" name="Picture 7">
            <a:extLst>
              <a:ext uri="{FF2B5EF4-FFF2-40B4-BE49-F238E27FC236}">
                <a16:creationId xmlns:a16="http://schemas.microsoft.com/office/drawing/2014/main" id="{7A56EF1C-5481-524F-8A71-6A0A58274A5F}"/>
              </a:ext>
            </a:extLst>
          </p:cNvPr>
          <p:cNvPicPr>
            <a:picLocks noChangeAspect="1"/>
          </p:cNvPicPr>
          <p:nvPr/>
        </p:nvPicPr>
        <p:blipFill>
          <a:blip r:embed="rId5"/>
          <a:stretch>
            <a:fillRect/>
          </a:stretch>
        </p:blipFill>
        <p:spPr>
          <a:xfrm>
            <a:off x="7342144" y="1792013"/>
            <a:ext cx="2291713" cy="4652178"/>
          </a:xfrm>
          <a:prstGeom prst="rect">
            <a:avLst/>
          </a:prstGeom>
        </p:spPr>
      </p:pic>
    </p:spTree>
    <p:extLst>
      <p:ext uri="{BB962C8B-B14F-4D97-AF65-F5344CB8AC3E}">
        <p14:creationId xmlns:p14="http://schemas.microsoft.com/office/powerpoint/2010/main" val="3543010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5F1E-87F7-D441-8B35-461675C5784D}"/>
              </a:ext>
            </a:extLst>
          </p:cNvPr>
          <p:cNvSpPr>
            <a:spLocks noGrp="1"/>
          </p:cNvSpPr>
          <p:nvPr>
            <p:ph type="title"/>
          </p:nvPr>
        </p:nvSpPr>
        <p:spPr/>
        <p:txBody>
          <a:bodyPr/>
          <a:lstStyle/>
          <a:p>
            <a:r>
              <a:rPr lang="en-US" dirty="0"/>
              <a:t>how to track your time</a:t>
            </a:r>
          </a:p>
        </p:txBody>
      </p:sp>
      <p:sp>
        <p:nvSpPr>
          <p:cNvPr id="3" name="Content Placeholder 2">
            <a:extLst>
              <a:ext uri="{FF2B5EF4-FFF2-40B4-BE49-F238E27FC236}">
                <a16:creationId xmlns:a16="http://schemas.microsoft.com/office/drawing/2014/main" id="{66606769-682B-D34B-9718-373CF875A162}"/>
              </a:ext>
            </a:extLst>
          </p:cNvPr>
          <p:cNvSpPr>
            <a:spLocks noGrp="1"/>
          </p:cNvSpPr>
          <p:nvPr>
            <p:ph idx="1"/>
          </p:nvPr>
        </p:nvSpPr>
        <p:spPr>
          <a:xfrm>
            <a:off x="1295401" y="2556931"/>
            <a:ext cx="9601196" cy="3517297"/>
          </a:xfrm>
        </p:spPr>
        <p:txBody>
          <a:bodyPr>
            <a:normAutofit fontScale="92500" lnSpcReduction="20000"/>
          </a:bodyPr>
          <a:lstStyle/>
          <a:p>
            <a:r>
              <a:rPr lang="en-US" dirty="0"/>
              <a:t>Digital, self-structured</a:t>
            </a:r>
          </a:p>
          <a:p>
            <a:pPr lvl="1"/>
            <a:r>
              <a:rPr lang="en-US" dirty="0"/>
              <a:t>Spreadsheets (excel, google sheets, numbers)</a:t>
            </a:r>
          </a:p>
          <a:p>
            <a:pPr lvl="1"/>
            <a:r>
              <a:rPr lang="en-US" dirty="0"/>
              <a:t>Word processing software (word, pages, google docs, </a:t>
            </a:r>
            <a:r>
              <a:rPr lang="en-US" dirty="0" err="1"/>
              <a:t>evernote</a:t>
            </a:r>
            <a:r>
              <a:rPr lang="en-US" dirty="0"/>
              <a:t>, notion, notability)</a:t>
            </a:r>
          </a:p>
          <a:p>
            <a:pPr lvl="1"/>
            <a:r>
              <a:rPr lang="en-US" dirty="0"/>
              <a:t>Calendar software (apple, google, outlook, </a:t>
            </a:r>
            <a:r>
              <a:rPr lang="en-US" dirty="0" err="1"/>
              <a:t>etc</a:t>
            </a:r>
            <a:r>
              <a:rPr lang="en-US" dirty="0"/>
              <a:t>)</a:t>
            </a:r>
          </a:p>
          <a:p>
            <a:pPr lvl="1"/>
            <a:endParaRPr lang="en-US" dirty="0"/>
          </a:p>
          <a:p>
            <a:r>
              <a:rPr lang="en-US" dirty="0"/>
              <a:t>Pros to the digital self-structured strategy: more flexibility, use something you already own</a:t>
            </a:r>
          </a:p>
          <a:p>
            <a:r>
              <a:rPr lang="en-US" dirty="0"/>
              <a:t>Cons to the digital self-structured strategy: takes more work, requires being near your computer</a:t>
            </a:r>
          </a:p>
          <a:p>
            <a:endParaRPr lang="en-US" dirty="0"/>
          </a:p>
        </p:txBody>
      </p:sp>
    </p:spTree>
    <p:extLst>
      <p:ext uri="{BB962C8B-B14F-4D97-AF65-F5344CB8AC3E}">
        <p14:creationId xmlns:p14="http://schemas.microsoft.com/office/powerpoint/2010/main" val="203938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5F1E-87F7-D441-8B35-461675C5784D}"/>
              </a:ext>
            </a:extLst>
          </p:cNvPr>
          <p:cNvSpPr>
            <a:spLocks noGrp="1"/>
          </p:cNvSpPr>
          <p:nvPr>
            <p:ph type="title"/>
          </p:nvPr>
        </p:nvSpPr>
        <p:spPr>
          <a:xfrm>
            <a:off x="1295402" y="671887"/>
            <a:ext cx="9601196" cy="1303867"/>
          </a:xfrm>
        </p:spPr>
        <p:txBody>
          <a:bodyPr>
            <a:normAutofit/>
          </a:bodyPr>
          <a:lstStyle/>
          <a:p>
            <a:r>
              <a:rPr lang="en-US" dirty="0"/>
              <a:t>Excel</a:t>
            </a:r>
          </a:p>
        </p:txBody>
      </p:sp>
      <p:pic>
        <p:nvPicPr>
          <p:cNvPr id="7" name="Picture 6">
            <a:extLst>
              <a:ext uri="{FF2B5EF4-FFF2-40B4-BE49-F238E27FC236}">
                <a16:creationId xmlns:a16="http://schemas.microsoft.com/office/drawing/2014/main" id="{B9A24AFA-44D3-884E-9289-22132D26B50D}"/>
              </a:ext>
            </a:extLst>
          </p:cNvPr>
          <p:cNvPicPr>
            <a:picLocks noChangeAspect="1"/>
          </p:cNvPicPr>
          <p:nvPr/>
        </p:nvPicPr>
        <p:blipFill rotWithShape="1">
          <a:blip r:embed="rId3"/>
          <a:srcRect r="55952" b="23104"/>
          <a:stretch/>
        </p:blipFill>
        <p:spPr>
          <a:xfrm>
            <a:off x="878682" y="1722695"/>
            <a:ext cx="4379118" cy="3992306"/>
          </a:xfrm>
          <a:prstGeom prst="rect">
            <a:avLst/>
          </a:prstGeom>
        </p:spPr>
      </p:pic>
      <p:pic>
        <p:nvPicPr>
          <p:cNvPr id="9" name="Picture 8">
            <a:extLst>
              <a:ext uri="{FF2B5EF4-FFF2-40B4-BE49-F238E27FC236}">
                <a16:creationId xmlns:a16="http://schemas.microsoft.com/office/drawing/2014/main" id="{8ECA683C-1F46-D74D-920C-A051FAB0DE63}"/>
              </a:ext>
            </a:extLst>
          </p:cNvPr>
          <p:cNvPicPr>
            <a:picLocks noChangeAspect="1"/>
          </p:cNvPicPr>
          <p:nvPr/>
        </p:nvPicPr>
        <p:blipFill>
          <a:blip r:embed="rId4"/>
          <a:stretch>
            <a:fillRect/>
          </a:stretch>
        </p:blipFill>
        <p:spPr>
          <a:xfrm>
            <a:off x="5880055" y="1722695"/>
            <a:ext cx="5664249" cy="4248187"/>
          </a:xfrm>
          <a:prstGeom prst="rect">
            <a:avLst/>
          </a:prstGeom>
        </p:spPr>
      </p:pic>
    </p:spTree>
    <p:extLst>
      <p:ext uri="{BB962C8B-B14F-4D97-AF65-F5344CB8AC3E}">
        <p14:creationId xmlns:p14="http://schemas.microsoft.com/office/powerpoint/2010/main" val="1954911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5F1E-87F7-D441-8B35-461675C5784D}"/>
              </a:ext>
            </a:extLst>
          </p:cNvPr>
          <p:cNvSpPr>
            <a:spLocks noGrp="1"/>
          </p:cNvSpPr>
          <p:nvPr>
            <p:ph type="title"/>
          </p:nvPr>
        </p:nvSpPr>
        <p:spPr/>
        <p:txBody>
          <a:bodyPr/>
          <a:lstStyle/>
          <a:p>
            <a:r>
              <a:rPr lang="en-US" dirty="0"/>
              <a:t>how to track your time</a:t>
            </a:r>
          </a:p>
        </p:txBody>
      </p:sp>
      <p:sp>
        <p:nvSpPr>
          <p:cNvPr id="3" name="Content Placeholder 2">
            <a:extLst>
              <a:ext uri="{FF2B5EF4-FFF2-40B4-BE49-F238E27FC236}">
                <a16:creationId xmlns:a16="http://schemas.microsoft.com/office/drawing/2014/main" id="{66606769-682B-D34B-9718-373CF875A162}"/>
              </a:ext>
            </a:extLst>
          </p:cNvPr>
          <p:cNvSpPr>
            <a:spLocks noGrp="1"/>
          </p:cNvSpPr>
          <p:nvPr>
            <p:ph idx="1"/>
          </p:nvPr>
        </p:nvSpPr>
        <p:spPr>
          <a:xfrm>
            <a:off x="1295401" y="2556931"/>
            <a:ext cx="9601196" cy="3517297"/>
          </a:xfrm>
        </p:spPr>
        <p:txBody>
          <a:bodyPr>
            <a:normAutofit lnSpcReduction="10000"/>
          </a:bodyPr>
          <a:lstStyle/>
          <a:p>
            <a:r>
              <a:rPr lang="en-US" dirty="0"/>
              <a:t>Analog, self-structured</a:t>
            </a:r>
          </a:p>
          <a:p>
            <a:pPr lvl="1"/>
            <a:r>
              <a:rPr lang="en-US" dirty="0"/>
              <a:t>Dot journal</a:t>
            </a:r>
          </a:p>
          <a:p>
            <a:pPr lvl="1"/>
            <a:r>
              <a:rPr lang="en-US" dirty="0"/>
              <a:t>Time-tracking notebook</a:t>
            </a:r>
          </a:p>
          <a:p>
            <a:pPr lvl="1"/>
            <a:endParaRPr lang="en-US" dirty="0"/>
          </a:p>
          <a:p>
            <a:r>
              <a:rPr lang="en-US" dirty="0"/>
              <a:t>Pros to the analog self-structured strategy: no possibility of technological distraction, designated location for time tracking, can customize notes, etc.</a:t>
            </a:r>
          </a:p>
          <a:p>
            <a:r>
              <a:rPr lang="en-US" dirty="0"/>
              <a:t>Cons to the analog self-structured strategy: no way to aggregate data, more effort needed</a:t>
            </a:r>
          </a:p>
          <a:p>
            <a:endParaRPr lang="en-US" dirty="0"/>
          </a:p>
        </p:txBody>
      </p:sp>
    </p:spTree>
    <p:extLst>
      <p:ext uri="{BB962C8B-B14F-4D97-AF65-F5344CB8AC3E}">
        <p14:creationId xmlns:p14="http://schemas.microsoft.com/office/powerpoint/2010/main" val="218462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5F1E-87F7-D441-8B35-461675C5784D}"/>
              </a:ext>
            </a:extLst>
          </p:cNvPr>
          <p:cNvSpPr>
            <a:spLocks noGrp="1"/>
          </p:cNvSpPr>
          <p:nvPr>
            <p:ph type="title"/>
          </p:nvPr>
        </p:nvSpPr>
        <p:spPr/>
        <p:txBody>
          <a:bodyPr/>
          <a:lstStyle/>
          <a:p>
            <a:r>
              <a:rPr lang="en-US" dirty="0"/>
              <a:t>dot journal or notebook</a:t>
            </a:r>
          </a:p>
        </p:txBody>
      </p:sp>
      <p:pic>
        <p:nvPicPr>
          <p:cNvPr id="7" name="Content Placeholder 6">
            <a:extLst>
              <a:ext uri="{FF2B5EF4-FFF2-40B4-BE49-F238E27FC236}">
                <a16:creationId xmlns:a16="http://schemas.microsoft.com/office/drawing/2014/main" id="{8B9AB45B-7038-3842-9A7D-92F5C36B181E}"/>
              </a:ext>
            </a:extLst>
          </p:cNvPr>
          <p:cNvPicPr>
            <a:picLocks noGrp="1" noChangeAspect="1"/>
          </p:cNvPicPr>
          <p:nvPr>
            <p:ph idx="1"/>
          </p:nvPr>
        </p:nvPicPr>
        <p:blipFill>
          <a:blip r:embed="rId3"/>
          <a:stretch>
            <a:fillRect/>
          </a:stretch>
        </p:blipFill>
        <p:spPr>
          <a:xfrm>
            <a:off x="1145213" y="2121468"/>
            <a:ext cx="3002246" cy="4002995"/>
          </a:xfrm>
        </p:spPr>
      </p:pic>
      <p:pic>
        <p:nvPicPr>
          <p:cNvPr id="9" name="Picture 8">
            <a:extLst>
              <a:ext uri="{FF2B5EF4-FFF2-40B4-BE49-F238E27FC236}">
                <a16:creationId xmlns:a16="http://schemas.microsoft.com/office/drawing/2014/main" id="{802AAC95-5FCF-744F-BE2F-877B08DFF0F7}"/>
              </a:ext>
            </a:extLst>
          </p:cNvPr>
          <p:cNvPicPr>
            <a:picLocks noChangeAspect="1"/>
          </p:cNvPicPr>
          <p:nvPr/>
        </p:nvPicPr>
        <p:blipFill rotWithShape="1">
          <a:blip r:embed="rId4"/>
          <a:srcRect l="19544" t="8585" r="9164" b="10469"/>
          <a:stretch/>
        </p:blipFill>
        <p:spPr>
          <a:xfrm>
            <a:off x="4420110" y="2173823"/>
            <a:ext cx="3425767" cy="3898287"/>
          </a:xfrm>
          <a:prstGeom prst="rect">
            <a:avLst/>
          </a:prstGeom>
        </p:spPr>
      </p:pic>
      <p:pic>
        <p:nvPicPr>
          <p:cNvPr id="12" name="Picture 11">
            <a:extLst>
              <a:ext uri="{FF2B5EF4-FFF2-40B4-BE49-F238E27FC236}">
                <a16:creationId xmlns:a16="http://schemas.microsoft.com/office/drawing/2014/main" id="{A5473068-95B6-FE45-B76E-5D19C18A8916}"/>
              </a:ext>
            </a:extLst>
          </p:cNvPr>
          <p:cNvPicPr>
            <a:picLocks noChangeAspect="1"/>
          </p:cNvPicPr>
          <p:nvPr/>
        </p:nvPicPr>
        <p:blipFill rotWithShape="1">
          <a:blip r:embed="rId5"/>
          <a:srcRect l="16649" t="3860" r="24158" b="7528"/>
          <a:stretch/>
        </p:blipFill>
        <p:spPr>
          <a:xfrm>
            <a:off x="8330801" y="2090060"/>
            <a:ext cx="2715986" cy="4065814"/>
          </a:xfrm>
          <a:prstGeom prst="rect">
            <a:avLst/>
          </a:prstGeom>
        </p:spPr>
      </p:pic>
    </p:spTree>
    <p:extLst>
      <p:ext uri="{BB962C8B-B14F-4D97-AF65-F5344CB8AC3E}">
        <p14:creationId xmlns:p14="http://schemas.microsoft.com/office/powerpoint/2010/main" val="2341426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FA039-8AA9-8A4F-9A3F-7FC5B95E52A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84F7885-5FF1-7043-BE6B-75CF34EED615}"/>
              </a:ext>
            </a:extLst>
          </p:cNvPr>
          <p:cNvSpPr>
            <a:spLocks noGrp="1"/>
          </p:cNvSpPr>
          <p:nvPr>
            <p:ph type="subTitle" idx="1"/>
          </p:nvPr>
        </p:nvSpPr>
        <p:spPr/>
        <p:txBody>
          <a:bodyPr/>
          <a:lstStyle/>
          <a:p>
            <a:endParaRPr lang="en-US"/>
          </a:p>
        </p:txBody>
      </p:sp>
      <p:pic>
        <p:nvPicPr>
          <p:cNvPr id="5" name="slide.url=https://www.polleverywhere.com/multiple_choice_polls/DMRVDfZj0Oujdw1xQRtwg?display_state=instructions&amp;activity_state=opened&amp;state=opened&amp;flow=Engagement&amp;onscreen=persist">
            <a:extLst>
              <a:ext uri="{FF2B5EF4-FFF2-40B4-BE49-F238E27FC236}">
                <a16:creationId xmlns:a16="http://schemas.microsoft.com/office/drawing/2014/main" id="{CD316CA4-F16A-6540-98CC-B931D58530FA}"/>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2799799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C5FA-3AED-F041-A54D-80E1451B2F77}"/>
              </a:ext>
            </a:extLst>
          </p:cNvPr>
          <p:cNvSpPr>
            <a:spLocks noGrp="1"/>
          </p:cNvSpPr>
          <p:nvPr>
            <p:ph type="title"/>
          </p:nvPr>
        </p:nvSpPr>
        <p:spPr/>
        <p:txBody>
          <a:bodyPr/>
          <a:lstStyle/>
          <a:p>
            <a:r>
              <a:rPr lang="en-US" dirty="0"/>
              <a:t>benefits of time tracking</a:t>
            </a:r>
          </a:p>
        </p:txBody>
      </p:sp>
      <p:sp>
        <p:nvSpPr>
          <p:cNvPr id="3" name="Content Placeholder 2">
            <a:extLst>
              <a:ext uri="{FF2B5EF4-FFF2-40B4-BE49-F238E27FC236}">
                <a16:creationId xmlns:a16="http://schemas.microsoft.com/office/drawing/2014/main" id="{9685196F-29B0-0347-B360-1A0992BF3C8B}"/>
              </a:ext>
            </a:extLst>
          </p:cNvPr>
          <p:cNvSpPr>
            <a:spLocks noGrp="1"/>
          </p:cNvSpPr>
          <p:nvPr>
            <p:ph idx="1"/>
          </p:nvPr>
        </p:nvSpPr>
        <p:spPr/>
        <p:txBody>
          <a:bodyPr>
            <a:normAutofit fontScale="92500" lnSpcReduction="10000"/>
          </a:bodyPr>
          <a:lstStyle/>
          <a:p>
            <a:r>
              <a:rPr lang="en-US" dirty="0"/>
              <a:t>Learn what you are actually prioritizing with your time</a:t>
            </a:r>
          </a:p>
          <a:p>
            <a:r>
              <a:rPr lang="en-US" dirty="0"/>
              <a:t>Recognize signs of overwork</a:t>
            </a:r>
          </a:p>
          <a:p>
            <a:r>
              <a:rPr lang="en-US" dirty="0"/>
              <a:t>Discover time-wasters (and get rid of them!)</a:t>
            </a:r>
          </a:p>
          <a:p>
            <a:r>
              <a:rPr lang="en-US" dirty="0"/>
              <a:t>End result: more strategic use of your time can help you be more efficient, and therefore more productive</a:t>
            </a:r>
          </a:p>
          <a:p>
            <a:r>
              <a:rPr lang="en-US" dirty="0"/>
              <a:t>“Happy ideas come unexpectedly without effort like an inspiration, as far as I am concerned. They have never come to me when my mind was fatigued or when I was at my working table.” – Hermann von Helmholtz</a:t>
            </a:r>
          </a:p>
        </p:txBody>
      </p:sp>
    </p:spTree>
    <p:extLst>
      <p:ext uri="{BB962C8B-B14F-4D97-AF65-F5344CB8AC3E}">
        <p14:creationId xmlns:p14="http://schemas.microsoft.com/office/powerpoint/2010/main" val="252821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84C01-BDD3-3342-893A-BD13F0079328}"/>
              </a:ext>
            </a:extLst>
          </p:cNvPr>
          <p:cNvSpPr>
            <a:spLocks noGrp="1"/>
          </p:cNvSpPr>
          <p:nvPr>
            <p:ph type="title"/>
          </p:nvPr>
        </p:nvSpPr>
        <p:spPr/>
        <p:txBody>
          <a:bodyPr/>
          <a:lstStyle/>
          <a:p>
            <a:r>
              <a:rPr lang="en-US" dirty="0"/>
              <a:t>too much of a good thing?</a:t>
            </a:r>
          </a:p>
        </p:txBody>
      </p:sp>
      <p:sp>
        <p:nvSpPr>
          <p:cNvPr id="3" name="Content Placeholder 2">
            <a:extLst>
              <a:ext uri="{FF2B5EF4-FFF2-40B4-BE49-F238E27FC236}">
                <a16:creationId xmlns:a16="http://schemas.microsoft.com/office/drawing/2014/main" id="{2C7BC689-4411-6C42-8082-75B206DC87A5}"/>
              </a:ext>
            </a:extLst>
          </p:cNvPr>
          <p:cNvSpPr>
            <a:spLocks noGrp="1"/>
          </p:cNvSpPr>
          <p:nvPr>
            <p:ph idx="1"/>
          </p:nvPr>
        </p:nvSpPr>
        <p:spPr/>
        <p:txBody>
          <a:bodyPr/>
          <a:lstStyle/>
          <a:p>
            <a:r>
              <a:rPr lang="en-US" dirty="0"/>
              <a:t>Remember: if any of these skills or practices start being a burden and adding stress to your life, </a:t>
            </a:r>
            <a:r>
              <a:rPr lang="en-US" b="1" dirty="0"/>
              <a:t>stop</a:t>
            </a:r>
          </a:p>
          <a:p>
            <a:r>
              <a:rPr lang="en-US" dirty="0"/>
              <a:t>How much time tracking is too much?</a:t>
            </a:r>
          </a:p>
          <a:p>
            <a:pPr lvl="1"/>
            <a:r>
              <a:rPr lang="en-US" dirty="0"/>
              <a:t>More is better to start, but back off when it becomes too much</a:t>
            </a:r>
          </a:p>
          <a:p>
            <a:pPr lvl="1"/>
            <a:r>
              <a:rPr lang="en-US" dirty="0"/>
              <a:t>Ultimately, it’s up to you</a:t>
            </a:r>
          </a:p>
          <a:p>
            <a:pPr lvl="1"/>
            <a:r>
              <a:rPr lang="en-US" dirty="0"/>
              <a:t>This tool is intended to alleviate stress, not add to it</a:t>
            </a:r>
          </a:p>
        </p:txBody>
      </p:sp>
    </p:spTree>
    <p:extLst>
      <p:ext uri="{BB962C8B-B14F-4D97-AF65-F5344CB8AC3E}">
        <p14:creationId xmlns:p14="http://schemas.microsoft.com/office/powerpoint/2010/main" val="220449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72037-20E4-1E4F-AE8B-A9DF410B4E8A}"/>
              </a:ext>
            </a:extLst>
          </p:cNvPr>
          <p:cNvSpPr>
            <a:spLocks noGrp="1"/>
          </p:cNvSpPr>
          <p:nvPr>
            <p:ph type="title"/>
          </p:nvPr>
        </p:nvSpPr>
        <p:spPr/>
        <p:txBody>
          <a:bodyPr/>
          <a:lstStyle/>
          <a:p>
            <a:r>
              <a:rPr lang="en-US" dirty="0"/>
              <a:t>my soapbox</a:t>
            </a:r>
          </a:p>
        </p:txBody>
      </p:sp>
      <p:sp>
        <p:nvSpPr>
          <p:cNvPr id="3" name="Content Placeholder 2">
            <a:extLst>
              <a:ext uri="{FF2B5EF4-FFF2-40B4-BE49-F238E27FC236}">
                <a16:creationId xmlns:a16="http://schemas.microsoft.com/office/drawing/2014/main" id="{D7950F02-D608-B640-BF92-74895FDD1D9C}"/>
              </a:ext>
            </a:extLst>
          </p:cNvPr>
          <p:cNvSpPr>
            <a:spLocks noGrp="1"/>
          </p:cNvSpPr>
          <p:nvPr>
            <p:ph idx="1"/>
          </p:nvPr>
        </p:nvSpPr>
        <p:spPr/>
        <p:txBody>
          <a:bodyPr>
            <a:normAutofit/>
          </a:bodyPr>
          <a:lstStyle/>
          <a:p>
            <a:r>
              <a:rPr lang="en-US" dirty="0"/>
              <a:t>I just touted the value of time tracking for increasing your productivity, but it can also help you take back your time for yourself.</a:t>
            </a:r>
          </a:p>
          <a:p>
            <a:r>
              <a:rPr lang="en-US" dirty="0"/>
              <a:t>Your worth is not in how hard you work or how much you get done.</a:t>
            </a:r>
          </a:p>
        </p:txBody>
      </p:sp>
    </p:spTree>
    <p:extLst>
      <p:ext uri="{BB962C8B-B14F-4D97-AF65-F5344CB8AC3E}">
        <p14:creationId xmlns:p14="http://schemas.microsoft.com/office/powerpoint/2010/main" val="334012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950F02-D608-B640-BF92-74895FDD1D9C}"/>
              </a:ext>
            </a:extLst>
          </p:cNvPr>
          <p:cNvSpPr>
            <a:spLocks noGrp="1"/>
          </p:cNvSpPr>
          <p:nvPr>
            <p:ph idx="1"/>
          </p:nvPr>
        </p:nvSpPr>
        <p:spPr/>
        <p:txBody>
          <a:bodyPr>
            <a:normAutofit/>
          </a:bodyPr>
          <a:lstStyle/>
          <a:p>
            <a:endParaRPr lang="en-US" dirty="0"/>
          </a:p>
        </p:txBody>
      </p:sp>
      <p:pic>
        <p:nvPicPr>
          <p:cNvPr id="5" name="Picture 4">
            <a:extLst>
              <a:ext uri="{FF2B5EF4-FFF2-40B4-BE49-F238E27FC236}">
                <a16:creationId xmlns:a16="http://schemas.microsoft.com/office/drawing/2014/main" id="{11D2DDBB-FB1D-5943-88D0-B05A42E87474}"/>
              </a:ext>
            </a:extLst>
          </p:cNvPr>
          <p:cNvPicPr>
            <a:picLocks noChangeAspect="1"/>
          </p:cNvPicPr>
          <p:nvPr/>
        </p:nvPicPr>
        <p:blipFill>
          <a:blip r:embed="rId3"/>
          <a:stretch>
            <a:fillRect/>
          </a:stretch>
        </p:blipFill>
        <p:spPr>
          <a:xfrm>
            <a:off x="796940" y="754701"/>
            <a:ext cx="10591247" cy="5362319"/>
          </a:xfrm>
          <a:prstGeom prst="rect">
            <a:avLst/>
          </a:prstGeom>
        </p:spPr>
      </p:pic>
    </p:spTree>
    <p:extLst>
      <p:ext uri="{BB962C8B-B14F-4D97-AF65-F5344CB8AC3E}">
        <p14:creationId xmlns:p14="http://schemas.microsoft.com/office/powerpoint/2010/main" val="2247646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72037-20E4-1E4F-AE8B-A9DF410B4E8A}"/>
              </a:ext>
            </a:extLst>
          </p:cNvPr>
          <p:cNvSpPr>
            <a:spLocks noGrp="1"/>
          </p:cNvSpPr>
          <p:nvPr>
            <p:ph type="title"/>
          </p:nvPr>
        </p:nvSpPr>
        <p:spPr/>
        <p:txBody>
          <a:bodyPr/>
          <a:lstStyle/>
          <a:p>
            <a:r>
              <a:rPr lang="en-US" dirty="0"/>
              <a:t>my soapbox</a:t>
            </a:r>
          </a:p>
        </p:txBody>
      </p:sp>
      <p:sp>
        <p:nvSpPr>
          <p:cNvPr id="3" name="Content Placeholder 2">
            <a:extLst>
              <a:ext uri="{FF2B5EF4-FFF2-40B4-BE49-F238E27FC236}">
                <a16:creationId xmlns:a16="http://schemas.microsoft.com/office/drawing/2014/main" id="{D7950F02-D608-B640-BF92-74895FDD1D9C}"/>
              </a:ext>
            </a:extLst>
          </p:cNvPr>
          <p:cNvSpPr>
            <a:spLocks noGrp="1"/>
          </p:cNvSpPr>
          <p:nvPr>
            <p:ph idx="1"/>
          </p:nvPr>
        </p:nvSpPr>
        <p:spPr/>
        <p:txBody>
          <a:bodyPr>
            <a:normAutofit lnSpcReduction="10000"/>
          </a:bodyPr>
          <a:lstStyle/>
          <a:p>
            <a:pPr fontAlgn="base"/>
            <a:r>
              <a:rPr lang="en-US" dirty="0"/>
              <a:t>“I don’t mean for fallow time to be seen as just another life hack, the way that even meditation has been hijacked as something that will boost your productivity. The upside of this kind of downtime is more holistic than that — it’s working toward a larger ecology of workers who are recognized as human beings instead of automatons.”</a:t>
            </a:r>
          </a:p>
          <a:p>
            <a:pPr fontAlgn="base"/>
            <a:r>
              <a:rPr lang="en-US" dirty="0"/>
              <a:t>From “You Are Doing Something Important When You Aren’t Doing Anything,” </a:t>
            </a:r>
            <a:br>
              <a:rPr lang="en-US" dirty="0"/>
            </a:br>
            <a:r>
              <a:rPr lang="en-US" dirty="0"/>
              <a:t>New York Times, 2019: </a:t>
            </a:r>
            <a:br>
              <a:rPr lang="en-US" dirty="0"/>
            </a:br>
            <a:r>
              <a:rPr lang="en-US" dirty="0">
                <a:hlinkClick r:id="rId3"/>
              </a:rPr>
              <a:t>https://www.nytimes.com/2019/06/21/opinion/summer-lying-fallow.html</a:t>
            </a:r>
            <a:r>
              <a:rPr lang="en-US" dirty="0"/>
              <a:t> </a:t>
            </a:r>
          </a:p>
        </p:txBody>
      </p:sp>
    </p:spTree>
    <p:extLst>
      <p:ext uri="{BB962C8B-B14F-4D97-AF65-F5344CB8AC3E}">
        <p14:creationId xmlns:p14="http://schemas.microsoft.com/office/powerpoint/2010/main" val="3952687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72037-20E4-1E4F-AE8B-A9DF410B4E8A}"/>
              </a:ext>
            </a:extLst>
          </p:cNvPr>
          <p:cNvSpPr>
            <a:spLocks noGrp="1"/>
          </p:cNvSpPr>
          <p:nvPr>
            <p:ph type="title"/>
          </p:nvPr>
        </p:nvSpPr>
        <p:spPr/>
        <p:txBody>
          <a:bodyPr/>
          <a:lstStyle/>
          <a:p>
            <a:r>
              <a:rPr lang="en-US" dirty="0"/>
              <a:t>how to be efficient with your time</a:t>
            </a:r>
          </a:p>
        </p:txBody>
      </p:sp>
      <p:sp>
        <p:nvSpPr>
          <p:cNvPr id="3" name="Content Placeholder 2">
            <a:extLst>
              <a:ext uri="{FF2B5EF4-FFF2-40B4-BE49-F238E27FC236}">
                <a16:creationId xmlns:a16="http://schemas.microsoft.com/office/drawing/2014/main" id="{D7950F02-D608-B640-BF92-74895FDD1D9C}"/>
              </a:ext>
            </a:extLst>
          </p:cNvPr>
          <p:cNvSpPr>
            <a:spLocks noGrp="1"/>
          </p:cNvSpPr>
          <p:nvPr>
            <p:ph idx="1"/>
          </p:nvPr>
        </p:nvSpPr>
        <p:spPr/>
        <p:txBody>
          <a:bodyPr>
            <a:normAutofit/>
          </a:bodyPr>
          <a:lstStyle/>
          <a:p>
            <a:r>
              <a:rPr lang="en-US" dirty="0"/>
              <a:t>Get distracted less!</a:t>
            </a:r>
          </a:p>
          <a:p>
            <a:r>
              <a:rPr lang="en-US" dirty="0"/>
              <a:t>Okay, but how?</a:t>
            </a:r>
          </a:p>
        </p:txBody>
      </p:sp>
    </p:spTree>
    <p:extLst>
      <p:ext uri="{BB962C8B-B14F-4D97-AF65-F5344CB8AC3E}">
        <p14:creationId xmlns:p14="http://schemas.microsoft.com/office/powerpoint/2010/main" val="171474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9350-051C-1E4D-AAB8-0C29859BD25B}"/>
              </a:ext>
            </a:extLst>
          </p:cNvPr>
          <p:cNvSpPr>
            <a:spLocks noGrp="1"/>
          </p:cNvSpPr>
          <p:nvPr>
            <p:ph type="title"/>
          </p:nvPr>
        </p:nvSpPr>
        <p:spPr/>
        <p:txBody>
          <a:bodyPr/>
          <a:lstStyle/>
          <a:p>
            <a:r>
              <a:rPr lang="en-US" dirty="0"/>
              <a:t>how to be efficient with your time</a:t>
            </a:r>
          </a:p>
        </p:txBody>
      </p:sp>
      <p:sp>
        <p:nvSpPr>
          <p:cNvPr id="3" name="Content Placeholder 2">
            <a:extLst>
              <a:ext uri="{FF2B5EF4-FFF2-40B4-BE49-F238E27FC236}">
                <a16:creationId xmlns:a16="http://schemas.microsoft.com/office/drawing/2014/main" id="{AF577899-E382-D74A-8FFA-1694BBECF743}"/>
              </a:ext>
            </a:extLst>
          </p:cNvPr>
          <p:cNvSpPr>
            <a:spLocks noGrp="1"/>
          </p:cNvSpPr>
          <p:nvPr>
            <p:ph idx="1"/>
          </p:nvPr>
        </p:nvSpPr>
        <p:spPr/>
        <p:txBody>
          <a:bodyPr/>
          <a:lstStyle/>
          <a:p>
            <a:r>
              <a:rPr lang="en-US" dirty="0"/>
              <a:t>Track your time – identify where it is going and how it’s divided up</a:t>
            </a:r>
          </a:p>
          <a:p>
            <a:r>
              <a:rPr lang="en-US" dirty="0"/>
              <a:t>Once you identify the time wasters in your schedule, how do you get rid of them?</a:t>
            </a:r>
          </a:p>
          <a:p>
            <a:pPr lvl="1"/>
            <a:r>
              <a:rPr lang="en-US" dirty="0"/>
              <a:t>Batch tasks that tend to fragment your focused working hours</a:t>
            </a:r>
          </a:p>
          <a:p>
            <a:pPr lvl="1"/>
            <a:r>
              <a:rPr lang="en-US" dirty="0"/>
              <a:t>Start saying no to things you don’ t have to do </a:t>
            </a:r>
          </a:p>
          <a:p>
            <a:endParaRPr lang="en-US" dirty="0"/>
          </a:p>
        </p:txBody>
      </p:sp>
    </p:spTree>
    <p:extLst>
      <p:ext uri="{BB962C8B-B14F-4D97-AF65-F5344CB8AC3E}">
        <p14:creationId xmlns:p14="http://schemas.microsoft.com/office/powerpoint/2010/main" val="97139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72037-20E4-1E4F-AE8B-A9DF410B4E8A}"/>
              </a:ext>
            </a:extLst>
          </p:cNvPr>
          <p:cNvSpPr>
            <a:spLocks noGrp="1"/>
          </p:cNvSpPr>
          <p:nvPr>
            <p:ph type="title"/>
          </p:nvPr>
        </p:nvSpPr>
        <p:spPr/>
        <p:txBody>
          <a:bodyPr/>
          <a:lstStyle/>
          <a:p>
            <a:r>
              <a:rPr lang="en-US" dirty="0"/>
              <a:t>how to be efficient with your time</a:t>
            </a:r>
          </a:p>
        </p:txBody>
      </p:sp>
      <p:sp>
        <p:nvSpPr>
          <p:cNvPr id="3" name="Content Placeholder 2">
            <a:extLst>
              <a:ext uri="{FF2B5EF4-FFF2-40B4-BE49-F238E27FC236}">
                <a16:creationId xmlns:a16="http://schemas.microsoft.com/office/drawing/2014/main" id="{D7950F02-D608-B640-BF92-74895FDD1D9C}"/>
              </a:ext>
            </a:extLst>
          </p:cNvPr>
          <p:cNvSpPr>
            <a:spLocks noGrp="1"/>
          </p:cNvSpPr>
          <p:nvPr>
            <p:ph idx="1"/>
          </p:nvPr>
        </p:nvSpPr>
        <p:spPr/>
        <p:txBody>
          <a:bodyPr>
            <a:normAutofit/>
          </a:bodyPr>
          <a:lstStyle/>
          <a:p>
            <a:r>
              <a:rPr lang="en-US" dirty="0"/>
              <a:t>Use a productivity method like Pomodoro/time sprinting</a:t>
            </a:r>
          </a:p>
          <a:p>
            <a:pPr lvl="1"/>
            <a:r>
              <a:rPr lang="en-US" dirty="0"/>
              <a:t>Set time intervals for tasks and focus on only that task until the timer goes off</a:t>
            </a:r>
          </a:p>
          <a:p>
            <a:pPr lvl="1"/>
            <a:r>
              <a:rPr lang="en-US" dirty="0"/>
              <a:t>Apps can help keep you on task: </a:t>
            </a:r>
          </a:p>
          <a:p>
            <a:pPr lvl="2"/>
            <a:r>
              <a:rPr lang="en-US" dirty="0"/>
              <a:t>Traditional: Focus Keeper, </a:t>
            </a:r>
            <a:r>
              <a:rPr lang="en-US" dirty="0" err="1"/>
              <a:t>Pomodor</a:t>
            </a:r>
            <a:r>
              <a:rPr lang="en-US" dirty="0"/>
              <a:t>, Toggl, Be Focused</a:t>
            </a:r>
          </a:p>
          <a:p>
            <a:pPr lvl="2"/>
            <a:r>
              <a:rPr lang="en-US" dirty="0"/>
              <a:t>Gamification: Forest, Flora, Challenge Timer</a:t>
            </a:r>
          </a:p>
          <a:p>
            <a:r>
              <a:rPr lang="en-US" dirty="0"/>
              <a:t>Power hour – challenge yourself to get as many items checked off your list as you can in an hour (or 30 minutes… or 10 minutes…)</a:t>
            </a:r>
          </a:p>
        </p:txBody>
      </p:sp>
    </p:spTree>
    <p:extLst>
      <p:ext uri="{BB962C8B-B14F-4D97-AF65-F5344CB8AC3E}">
        <p14:creationId xmlns:p14="http://schemas.microsoft.com/office/powerpoint/2010/main" val="22195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72037-20E4-1E4F-AE8B-A9DF410B4E8A}"/>
              </a:ext>
            </a:extLst>
          </p:cNvPr>
          <p:cNvSpPr>
            <a:spLocks noGrp="1"/>
          </p:cNvSpPr>
          <p:nvPr>
            <p:ph type="title"/>
          </p:nvPr>
        </p:nvSpPr>
        <p:spPr/>
        <p:txBody>
          <a:bodyPr/>
          <a:lstStyle/>
          <a:p>
            <a:r>
              <a:rPr lang="en-US" dirty="0"/>
              <a:t>how to be efficient with your time</a:t>
            </a:r>
          </a:p>
        </p:txBody>
      </p:sp>
      <p:sp>
        <p:nvSpPr>
          <p:cNvPr id="3" name="Content Placeholder 2">
            <a:extLst>
              <a:ext uri="{FF2B5EF4-FFF2-40B4-BE49-F238E27FC236}">
                <a16:creationId xmlns:a16="http://schemas.microsoft.com/office/drawing/2014/main" id="{D7950F02-D608-B640-BF92-74895FDD1D9C}"/>
              </a:ext>
            </a:extLst>
          </p:cNvPr>
          <p:cNvSpPr>
            <a:spLocks noGrp="1"/>
          </p:cNvSpPr>
          <p:nvPr>
            <p:ph idx="1"/>
          </p:nvPr>
        </p:nvSpPr>
        <p:spPr/>
        <p:txBody>
          <a:bodyPr>
            <a:normAutofit/>
          </a:bodyPr>
          <a:lstStyle/>
          <a:p>
            <a:r>
              <a:rPr lang="en-US" dirty="0"/>
              <a:t>Reduce number of tasks you need to do</a:t>
            </a:r>
          </a:p>
          <a:p>
            <a:r>
              <a:rPr lang="en-US" dirty="0"/>
              <a:t>Eisenhower matrices</a:t>
            </a:r>
          </a:p>
        </p:txBody>
      </p:sp>
    </p:spTree>
    <p:extLst>
      <p:ext uri="{BB962C8B-B14F-4D97-AF65-F5344CB8AC3E}">
        <p14:creationId xmlns:p14="http://schemas.microsoft.com/office/powerpoint/2010/main" val="349289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9350-051C-1E4D-AAB8-0C29859BD25B}"/>
              </a:ext>
            </a:extLst>
          </p:cNvPr>
          <p:cNvSpPr>
            <a:spLocks noGrp="1"/>
          </p:cNvSpPr>
          <p:nvPr>
            <p:ph type="title"/>
          </p:nvPr>
        </p:nvSpPr>
        <p:spPr/>
        <p:txBody>
          <a:bodyPr/>
          <a:lstStyle/>
          <a:p>
            <a:r>
              <a:rPr lang="en-US" dirty="0"/>
              <a:t>Eisenhower matrices</a:t>
            </a:r>
          </a:p>
        </p:txBody>
      </p:sp>
      <p:pic>
        <p:nvPicPr>
          <p:cNvPr id="5" name="Content Placeholder 4">
            <a:extLst>
              <a:ext uri="{FF2B5EF4-FFF2-40B4-BE49-F238E27FC236}">
                <a16:creationId xmlns:a16="http://schemas.microsoft.com/office/drawing/2014/main" id="{513AA547-752E-A748-AE0C-D8C3576250B8}"/>
              </a:ext>
            </a:extLst>
          </p:cNvPr>
          <p:cNvPicPr>
            <a:picLocks noGrp="1" noChangeAspect="1"/>
          </p:cNvPicPr>
          <p:nvPr>
            <p:ph idx="1"/>
          </p:nvPr>
        </p:nvPicPr>
        <p:blipFill>
          <a:blip r:embed="rId3"/>
          <a:stretch>
            <a:fillRect/>
          </a:stretch>
        </p:blipFill>
        <p:spPr>
          <a:xfrm>
            <a:off x="3810000" y="1914874"/>
            <a:ext cx="4648200" cy="4345584"/>
          </a:xfrm>
        </p:spPr>
      </p:pic>
    </p:spTree>
    <p:extLst>
      <p:ext uri="{BB962C8B-B14F-4D97-AF65-F5344CB8AC3E}">
        <p14:creationId xmlns:p14="http://schemas.microsoft.com/office/powerpoint/2010/main" val="351512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3A3D2-FF95-2447-B4F0-6C1274983F4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CFA57F1-8758-5E45-9ABF-DC177AC5C2F3}"/>
              </a:ext>
            </a:extLst>
          </p:cNvPr>
          <p:cNvSpPr>
            <a:spLocks noGrp="1"/>
          </p:cNvSpPr>
          <p:nvPr>
            <p:ph type="subTitle" idx="1"/>
          </p:nvPr>
        </p:nvSpPr>
        <p:spPr/>
        <p:txBody>
          <a:bodyPr/>
          <a:lstStyle/>
          <a:p>
            <a:endParaRPr lang="en-US"/>
          </a:p>
        </p:txBody>
      </p:sp>
      <p:pic>
        <p:nvPicPr>
          <p:cNvPr id="5" name="slide.url=https://www.polleverywhere.com/multiple_choice_polls/DMRVDfZj0Oujdw1xQRtwg?display_state=chart&amp;activity_state=opened&amp;state=opened&amp;flow=Engagement&amp;onscreen=persist">
            <a:extLst>
              <a:ext uri="{FF2B5EF4-FFF2-40B4-BE49-F238E27FC236}">
                <a16:creationId xmlns:a16="http://schemas.microsoft.com/office/drawing/2014/main" id="{11BC3779-DB35-F64E-A753-54A252F130CC}"/>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2157357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9350-051C-1E4D-AAB8-0C29859BD25B}"/>
              </a:ext>
            </a:extLst>
          </p:cNvPr>
          <p:cNvSpPr>
            <a:spLocks noGrp="1"/>
          </p:cNvSpPr>
          <p:nvPr>
            <p:ph type="title"/>
          </p:nvPr>
        </p:nvSpPr>
        <p:spPr/>
        <p:txBody>
          <a:bodyPr/>
          <a:lstStyle/>
          <a:p>
            <a:r>
              <a:rPr lang="en-US" dirty="0"/>
              <a:t>Eisenhower matrices</a:t>
            </a:r>
          </a:p>
        </p:txBody>
      </p:sp>
      <p:sp>
        <p:nvSpPr>
          <p:cNvPr id="4" name="Content Placeholder 3">
            <a:extLst>
              <a:ext uri="{FF2B5EF4-FFF2-40B4-BE49-F238E27FC236}">
                <a16:creationId xmlns:a16="http://schemas.microsoft.com/office/drawing/2014/main" id="{7FF25C0A-FFE5-CC40-93E9-590031077398}"/>
              </a:ext>
            </a:extLst>
          </p:cNvPr>
          <p:cNvSpPr>
            <a:spLocks noGrp="1"/>
          </p:cNvSpPr>
          <p:nvPr>
            <p:ph idx="1"/>
          </p:nvPr>
        </p:nvSpPr>
        <p:spPr/>
        <p:txBody>
          <a:bodyPr/>
          <a:lstStyle/>
          <a:p>
            <a:r>
              <a:rPr lang="en-US" dirty="0"/>
              <a:t>Activity: </a:t>
            </a:r>
          </a:p>
          <a:p>
            <a:pPr lvl="1"/>
            <a:r>
              <a:rPr lang="en-US" dirty="0"/>
              <a:t>Pick eight items that were on your to-do list this week</a:t>
            </a:r>
          </a:p>
          <a:p>
            <a:pPr lvl="1"/>
            <a:r>
              <a:rPr lang="en-US" dirty="0"/>
              <a:t>Or: think of eight tasks that are currently stressing you out</a:t>
            </a:r>
          </a:p>
          <a:p>
            <a:pPr lvl="1"/>
            <a:r>
              <a:rPr lang="en-US" dirty="0"/>
              <a:t>In your journal, draw up an Eisenhower matrix and assign each of those eight tasks to one of the boxes</a:t>
            </a:r>
          </a:p>
        </p:txBody>
      </p:sp>
    </p:spTree>
    <p:extLst>
      <p:ext uri="{BB962C8B-B14F-4D97-AF65-F5344CB8AC3E}">
        <p14:creationId xmlns:p14="http://schemas.microsoft.com/office/powerpoint/2010/main" val="149029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96D6-2870-4943-8772-870C0FEBE541}"/>
              </a:ext>
            </a:extLst>
          </p:cNvPr>
          <p:cNvSpPr>
            <a:spLocks noGrp="1"/>
          </p:cNvSpPr>
          <p:nvPr>
            <p:ph type="title"/>
          </p:nvPr>
        </p:nvSpPr>
        <p:spPr/>
        <p:txBody>
          <a:bodyPr/>
          <a:lstStyle/>
          <a:p>
            <a:r>
              <a:rPr lang="en-US" dirty="0"/>
              <a:t>takeaway messages…</a:t>
            </a:r>
          </a:p>
        </p:txBody>
      </p:sp>
      <p:sp>
        <p:nvSpPr>
          <p:cNvPr id="3" name="Content Placeholder 2">
            <a:extLst>
              <a:ext uri="{FF2B5EF4-FFF2-40B4-BE49-F238E27FC236}">
                <a16:creationId xmlns:a16="http://schemas.microsoft.com/office/drawing/2014/main" id="{2F1539A7-F796-7C49-99B3-9764DE694660}"/>
              </a:ext>
            </a:extLst>
          </p:cNvPr>
          <p:cNvSpPr>
            <a:spLocks noGrp="1"/>
          </p:cNvSpPr>
          <p:nvPr>
            <p:ph idx="1"/>
          </p:nvPr>
        </p:nvSpPr>
        <p:spPr/>
        <p:txBody>
          <a:bodyPr/>
          <a:lstStyle/>
          <a:p>
            <a:r>
              <a:rPr lang="en-US" dirty="0"/>
              <a:t>Time fragmentation and attention residue can make an already busy day feel overwhelming</a:t>
            </a:r>
          </a:p>
          <a:p>
            <a:r>
              <a:rPr lang="en-US" dirty="0"/>
              <a:t>Being mindful of where your time is going takes some work, but can reduce stress in the long run</a:t>
            </a:r>
          </a:p>
          <a:p>
            <a:r>
              <a:rPr lang="en-US" dirty="0"/>
              <a:t>You are allowed to do nothing sometimes! It’s even good for you!</a:t>
            </a:r>
          </a:p>
          <a:p>
            <a:r>
              <a:rPr lang="en-US" dirty="0"/>
              <a:t>In a culture that values busy-ness, it can be hard to protect your leisure time.</a:t>
            </a:r>
          </a:p>
        </p:txBody>
      </p:sp>
    </p:spTree>
    <p:extLst>
      <p:ext uri="{BB962C8B-B14F-4D97-AF65-F5344CB8AC3E}">
        <p14:creationId xmlns:p14="http://schemas.microsoft.com/office/powerpoint/2010/main" val="265311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96D6-2870-4943-8772-870C0FEBE541}"/>
              </a:ext>
            </a:extLst>
          </p:cNvPr>
          <p:cNvSpPr>
            <a:spLocks noGrp="1"/>
          </p:cNvSpPr>
          <p:nvPr>
            <p:ph type="title"/>
          </p:nvPr>
        </p:nvSpPr>
        <p:spPr/>
        <p:txBody>
          <a:bodyPr/>
          <a:lstStyle/>
          <a:p>
            <a:r>
              <a:rPr lang="en-US" dirty="0"/>
              <a:t>in the next two weeks…</a:t>
            </a:r>
          </a:p>
        </p:txBody>
      </p:sp>
      <p:sp>
        <p:nvSpPr>
          <p:cNvPr id="3" name="Content Placeholder 2">
            <a:extLst>
              <a:ext uri="{FF2B5EF4-FFF2-40B4-BE49-F238E27FC236}">
                <a16:creationId xmlns:a16="http://schemas.microsoft.com/office/drawing/2014/main" id="{2F1539A7-F796-7C49-99B3-9764DE694660}"/>
              </a:ext>
            </a:extLst>
          </p:cNvPr>
          <p:cNvSpPr>
            <a:spLocks noGrp="1"/>
          </p:cNvSpPr>
          <p:nvPr>
            <p:ph idx="1"/>
          </p:nvPr>
        </p:nvSpPr>
        <p:spPr/>
        <p:txBody>
          <a:bodyPr>
            <a:normAutofit/>
          </a:bodyPr>
          <a:lstStyle/>
          <a:p>
            <a:pPr fontAlgn="base"/>
            <a:r>
              <a:rPr lang="en-US" dirty="0"/>
              <a:t>Assignment # 1: Pick your favorite time tracking method and do a detailed inventory of how you spend your time for one whole work week</a:t>
            </a:r>
          </a:p>
          <a:p>
            <a:pPr lvl="1" fontAlgn="base"/>
            <a:r>
              <a:rPr lang="en-US" dirty="0"/>
              <a:t>At the end of the week, reflect on your journal on the time logs you kept. Did anything surprise you? </a:t>
            </a:r>
          </a:p>
          <a:p>
            <a:pPr fontAlgn="base"/>
            <a:r>
              <a:rPr lang="en-US" dirty="0"/>
              <a:t>Assignment #2: In your journal, make a list of every “project” you are on</a:t>
            </a:r>
          </a:p>
          <a:p>
            <a:pPr lvl="1" fontAlgn="base"/>
            <a:r>
              <a:rPr lang="en-US" dirty="0"/>
              <a:t>This doesn’t have to just include research and teaching – count any time commitment that regularly appears in your life</a:t>
            </a:r>
          </a:p>
          <a:p>
            <a:pPr lvl="1" fontAlgn="base"/>
            <a:endParaRPr lang="en-US" dirty="0"/>
          </a:p>
          <a:p>
            <a:endParaRPr lang="en-US" dirty="0"/>
          </a:p>
        </p:txBody>
      </p:sp>
    </p:spTree>
    <p:extLst>
      <p:ext uri="{BB962C8B-B14F-4D97-AF65-F5344CB8AC3E}">
        <p14:creationId xmlns:p14="http://schemas.microsoft.com/office/powerpoint/2010/main" val="145745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816-7F8F-C64B-A82A-6611D49AB24E}"/>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7C804767-525C-1E4B-8E9D-57474B1AC684}"/>
              </a:ext>
            </a:extLst>
          </p:cNvPr>
          <p:cNvSpPr>
            <a:spLocks noGrp="1"/>
          </p:cNvSpPr>
          <p:nvPr>
            <p:ph idx="1"/>
          </p:nvPr>
        </p:nvSpPr>
        <p:spPr/>
        <p:txBody>
          <a:bodyPr>
            <a:normAutofit/>
          </a:bodyPr>
          <a:lstStyle/>
          <a:p>
            <a:pPr fontAlgn="base"/>
            <a:r>
              <a:rPr lang="en-US" dirty="0">
                <a:solidFill>
                  <a:schemeClr val="tx1"/>
                </a:solidFill>
              </a:rPr>
              <a:t>I will add content for week two to the website which will contain:</a:t>
            </a:r>
          </a:p>
          <a:p>
            <a:pPr lvl="1" fontAlgn="base"/>
            <a:r>
              <a:rPr lang="en-US" dirty="0">
                <a:solidFill>
                  <a:schemeClr val="tx1"/>
                </a:solidFill>
              </a:rPr>
              <a:t>A copy of the slides</a:t>
            </a:r>
          </a:p>
          <a:p>
            <a:pPr lvl="1" fontAlgn="base"/>
            <a:r>
              <a:rPr lang="en-US" dirty="0">
                <a:solidFill>
                  <a:schemeClr val="tx1"/>
                </a:solidFill>
              </a:rPr>
              <a:t>Detailed description of the assignments</a:t>
            </a:r>
          </a:p>
          <a:p>
            <a:pPr lvl="1" fontAlgn="base"/>
            <a:r>
              <a:rPr lang="en-US" dirty="0">
                <a:solidFill>
                  <a:schemeClr val="tx1"/>
                </a:solidFill>
              </a:rPr>
              <a:t>An updated list of tools and resources mentioned</a:t>
            </a:r>
          </a:p>
          <a:p>
            <a:pPr fontAlgn="base"/>
            <a:r>
              <a:rPr lang="en-US" dirty="0"/>
              <a:t>Start being mindful of your time, and try to carve out some empty space in your schedule when you can!</a:t>
            </a:r>
          </a:p>
          <a:p>
            <a:pPr marL="0" indent="0" fontAlgn="base">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505D874E-4E04-A745-B899-8DEB6C7246B8}"/>
              </a:ext>
            </a:extLst>
          </p:cNvPr>
          <p:cNvSpPr>
            <a:spLocks noGrp="1"/>
          </p:cNvSpPr>
          <p:nvPr>
            <p:ph type="sldNum" sz="quarter" idx="12"/>
          </p:nvPr>
        </p:nvSpPr>
        <p:spPr/>
        <p:txBody>
          <a:bodyPr/>
          <a:lstStyle/>
          <a:p>
            <a:fld id="{E97799C9-84D9-46D2-A11E-BCF8A720529D}" type="slidenum">
              <a:rPr lang="en-US" smtClean="0"/>
              <a:t>33</a:t>
            </a:fld>
            <a:endParaRPr lang="en-US" dirty="0"/>
          </a:p>
        </p:txBody>
      </p:sp>
    </p:spTree>
    <p:extLst>
      <p:ext uri="{BB962C8B-B14F-4D97-AF65-F5344CB8AC3E}">
        <p14:creationId xmlns:p14="http://schemas.microsoft.com/office/powerpoint/2010/main" val="146541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F4FF-676C-3A47-BE81-76FF46201261}"/>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A4FAC0A2-40EB-A144-8E5B-723E49F27268}"/>
              </a:ext>
            </a:extLst>
          </p:cNvPr>
          <p:cNvSpPr>
            <a:spLocks noGrp="1"/>
          </p:cNvSpPr>
          <p:nvPr>
            <p:ph idx="1"/>
          </p:nvPr>
        </p:nvSpPr>
        <p:spPr/>
        <p:txBody>
          <a:bodyPr/>
          <a:lstStyle/>
          <a:p>
            <a:r>
              <a:rPr lang="en-US" dirty="0"/>
              <a:t>If you have any questions, feel free to contact me</a:t>
            </a:r>
          </a:p>
          <a:p>
            <a:pPr lvl="1"/>
            <a:r>
              <a:rPr lang="en-US" dirty="0"/>
              <a:t>✉️ </a:t>
            </a:r>
            <a:r>
              <a:rPr lang="en-US" dirty="0">
                <a:hlinkClick r:id="rId3"/>
              </a:rPr>
              <a:t>cberger@smith.edu</a:t>
            </a:r>
            <a:endParaRPr lang="en-US" dirty="0"/>
          </a:p>
          <a:p>
            <a:pPr lvl="1"/>
            <a:r>
              <a:rPr lang="en-US" dirty="0"/>
              <a:t>🖥 </a:t>
            </a:r>
            <a:r>
              <a:rPr lang="en-US" dirty="0">
                <a:hlinkClick r:id="rId4"/>
              </a:rPr>
              <a:t>www.caseyeberger.com</a:t>
            </a:r>
            <a:r>
              <a:rPr lang="en-US" dirty="0"/>
              <a:t> </a:t>
            </a:r>
          </a:p>
        </p:txBody>
      </p:sp>
      <p:sp>
        <p:nvSpPr>
          <p:cNvPr id="4" name="Slide Number Placeholder 3">
            <a:extLst>
              <a:ext uri="{FF2B5EF4-FFF2-40B4-BE49-F238E27FC236}">
                <a16:creationId xmlns:a16="http://schemas.microsoft.com/office/drawing/2014/main" id="{383D0A42-6804-E14B-949C-327E8691FC1A}"/>
              </a:ext>
            </a:extLst>
          </p:cNvPr>
          <p:cNvSpPr>
            <a:spLocks noGrp="1"/>
          </p:cNvSpPr>
          <p:nvPr>
            <p:ph type="sldNum" sz="quarter" idx="12"/>
          </p:nvPr>
        </p:nvSpPr>
        <p:spPr/>
        <p:txBody>
          <a:bodyPr/>
          <a:lstStyle/>
          <a:p>
            <a:fld id="{E97799C9-84D9-46D2-A11E-BCF8A720529D}" type="slidenum">
              <a:rPr lang="en-US" smtClean="0"/>
              <a:t>34</a:t>
            </a:fld>
            <a:endParaRPr lang="en-US" dirty="0"/>
          </a:p>
        </p:txBody>
      </p:sp>
    </p:spTree>
    <p:extLst>
      <p:ext uri="{BB962C8B-B14F-4D97-AF65-F5344CB8AC3E}">
        <p14:creationId xmlns:p14="http://schemas.microsoft.com/office/powerpoint/2010/main" val="1909481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F13C6-C10A-1B4B-898F-45B2B660F6F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6BBE632-4DEE-0243-A5AE-CCDD53BF7F5C}"/>
              </a:ext>
            </a:extLst>
          </p:cNvPr>
          <p:cNvSpPr>
            <a:spLocks noGrp="1"/>
          </p:cNvSpPr>
          <p:nvPr>
            <p:ph type="subTitle" idx="1"/>
          </p:nvPr>
        </p:nvSpPr>
        <p:spPr/>
        <p:txBody>
          <a:bodyPr/>
          <a:lstStyle/>
          <a:p>
            <a:endParaRPr lang="en-US"/>
          </a:p>
        </p:txBody>
      </p:sp>
      <p:pic>
        <p:nvPicPr>
          <p:cNvPr id="5" name="slide.url=https://www.polleverywhere.com/multiple_choice_polls/DMRVDfZj0Oujdw1xQRtwg?display_state=chart&amp;activity_state=closed&amp;state=closed&amp;flow=Engagement&amp;onscreen=persist">
            <a:extLst>
              <a:ext uri="{FF2B5EF4-FFF2-40B4-BE49-F238E27FC236}">
                <a16:creationId xmlns:a16="http://schemas.microsoft.com/office/drawing/2014/main" id="{89C8F05F-7888-D643-8E37-B075F12A1ADE}"/>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305736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C3134-CB1B-4C4A-881F-9EE1EEA1CD41}"/>
              </a:ext>
            </a:extLst>
          </p:cNvPr>
          <p:cNvSpPr>
            <a:spLocks noGrp="1"/>
          </p:cNvSpPr>
          <p:nvPr>
            <p:ph type="title"/>
          </p:nvPr>
        </p:nvSpPr>
        <p:spPr/>
        <p:txBody>
          <a:bodyPr/>
          <a:lstStyle/>
          <a:p>
            <a:r>
              <a:rPr lang="en-US" dirty="0"/>
              <a:t>we are obsessed with being “busy”</a:t>
            </a:r>
          </a:p>
        </p:txBody>
      </p:sp>
      <p:sp>
        <p:nvSpPr>
          <p:cNvPr id="3" name="Content Placeholder 2">
            <a:extLst>
              <a:ext uri="{FF2B5EF4-FFF2-40B4-BE49-F238E27FC236}">
                <a16:creationId xmlns:a16="http://schemas.microsoft.com/office/drawing/2014/main" id="{D49FCD58-711A-F040-BC5E-505DF6B60801}"/>
              </a:ext>
            </a:extLst>
          </p:cNvPr>
          <p:cNvSpPr>
            <a:spLocks noGrp="1"/>
          </p:cNvSpPr>
          <p:nvPr>
            <p:ph idx="1"/>
          </p:nvPr>
        </p:nvSpPr>
        <p:spPr>
          <a:xfrm>
            <a:off x="1295401" y="2556932"/>
            <a:ext cx="9601196" cy="3680582"/>
          </a:xfrm>
        </p:spPr>
        <p:txBody>
          <a:bodyPr>
            <a:normAutofit/>
          </a:bodyPr>
          <a:lstStyle/>
          <a:p>
            <a:r>
              <a:rPr lang="en-US" dirty="0"/>
              <a:t>“Being busy makes them feel productive and important, they say. Admitting you take time for yourself is tantamount to a show of weakness. The thought of leisure time makes them feel … guilty.”</a:t>
            </a:r>
          </a:p>
          <a:p>
            <a:r>
              <a:rPr lang="en-US" dirty="0"/>
              <a:t>“Busyness is now the social norm that people feel they must conform to, […] or risk being outcasts.”</a:t>
            </a:r>
          </a:p>
          <a:p>
            <a:r>
              <a:rPr lang="en-US" dirty="0"/>
              <a:t>From Overwhelmed: Work, Love, and Play When No One Has the Time</a:t>
            </a:r>
          </a:p>
        </p:txBody>
      </p:sp>
    </p:spTree>
    <p:extLst>
      <p:ext uri="{BB962C8B-B14F-4D97-AF65-F5344CB8AC3E}">
        <p14:creationId xmlns:p14="http://schemas.microsoft.com/office/powerpoint/2010/main" val="70608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C3134-CB1B-4C4A-881F-9EE1EEA1CD41}"/>
              </a:ext>
            </a:extLst>
          </p:cNvPr>
          <p:cNvSpPr>
            <a:spLocks noGrp="1"/>
          </p:cNvSpPr>
          <p:nvPr>
            <p:ph type="title"/>
          </p:nvPr>
        </p:nvSpPr>
        <p:spPr/>
        <p:txBody>
          <a:bodyPr/>
          <a:lstStyle/>
          <a:p>
            <a:r>
              <a:rPr lang="en-US" dirty="0"/>
              <a:t>what is your ideal schedule?</a:t>
            </a:r>
          </a:p>
        </p:txBody>
      </p:sp>
      <p:sp>
        <p:nvSpPr>
          <p:cNvPr id="3" name="Content Placeholder 2">
            <a:extLst>
              <a:ext uri="{FF2B5EF4-FFF2-40B4-BE49-F238E27FC236}">
                <a16:creationId xmlns:a16="http://schemas.microsoft.com/office/drawing/2014/main" id="{D49FCD58-711A-F040-BC5E-505DF6B60801}"/>
              </a:ext>
            </a:extLst>
          </p:cNvPr>
          <p:cNvSpPr>
            <a:spLocks noGrp="1"/>
          </p:cNvSpPr>
          <p:nvPr>
            <p:ph idx="1"/>
          </p:nvPr>
        </p:nvSpPr>
        <p:spPr>
          <a:xfrm>
            <a:off x="1295401" y="2556932"/>
            <a:ext cx="9601196" cy="3680582"/>
          </a:xfrm>
        </p:spPr>
        <p:txBody>
          <a:bodyPr>
            <a:normAutofit/>
          </a:bodyPr>
          <a:lstStyle/>
          <a:p>
            <a:r>
              <a:rPr lang="en-US" dirty="0"/>
              <a:t>Activity:</a:t>
            </a:r>
          </a:p>
          <a:p>
            <a:pPr lvl="1"/>
            <a:r>
              <a:rPr lang="en-US" dirty="0"/>
              <a:t>In your journal, take some time to sketch out what your ideal day would look like</a:t>
            </a:r>
          </a:p>
          <a:p>
            <a:pPr lvl="1"/>
            <a:r>
              <a:rPr lang="en-US" dirty="0"/>
              <a:t>Things to consider:</a:t>
            </a:r>
          </a:p>
          <a:p>
            <a:pPr lvl="2"/>
            <a:r>
              <a:rPr lang="en-US" dirty="0"/>
              <a:t>When do you work best?</a:t>
            </a:r>
          </a:p>
          <a:p>
            <a:pPr lvl="2"/>
            <a:r>
              <a:rPr lang="en-US" dirty="0"/>
              <a:t>What are things you need to do every day for your health and happiness?</a:t>
            </a:r>
          </a:p>
          <a:p>
            <a:pPr lvl="2"/>
            <a:r>
              <a:rPr lang="en-US" dirty="0"/>
              <a:t>What are things that you need to do every day for your work?</a:t>
            </a:r>
          </a:p>
          <a:p>
            <a:pPr lvl="2"/>
            <a:r>
              <a:rPr lang="en-US" dirty="0"/>
              <a:t>How would an ideal weekday differ from an ideal weekend?</a:t>
            </a:r>
          </a:p>
          <a:p>
            <a:pPr lvl="1"/>
            <a:r>
              <a:rPr lang="en-US" dirty="0"/>
              <a:t>You can elaborate as much as you want on this, but start with a rough sketch.</a:t>
            </a:r>
          </a:p>
        </p:txBody>
      </p:sp>
    </p:spTree>
    <p:extLst>
      <p:ext uri="{BB962C8B-B14F-4D97-AF65-F5344CB8AC3E}">
        <p14:creationId xmlns:p14="http://schemas.microsoft.com/office/powerpoint/2010/main" val="13408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C3134-CB1B-4C4A-881F-9EE1EEA1CD41}"/>
              </a:ext>
            </a:extLst>
          </p:cNvPr>
          <p:cNvSpPr>
            <a:spLocks noGrp="1"/>
          </p:cNvSpPr>
          <p:nvPr>
            <p:ph type="title"/>
          </p:nvPr>
        </p:nvSpPr>
        <p:spPr/>
        <p:txBody>
          <a:bodyPr/>
          <a:lstStyle/>
          <a:p>
            <a:r>
              <a:rPr lang="en-US" dirty="0"/>
              <a:t>what is your ideal schedule?</a:t>
            </a:r>
          </a:p>
        </p:txBody>
      </p:sp>
      <p:sp>
        <p:nvSpPr>
          <p:cNvPr id="3" name="Content Placeholder 2">
            <a:extLst>
              <a:ext uri="{FF2B5EF4-FFF2-40B4-BE49-F238E27FC236}">
                <a16:creationId xmlns:a16="http://schemas.microsoft.com/office/drawing/2014/main" id="{D49FCD58-711A-F040-BC5E-505DF6B60801}"/>
              </a:ext>
            </a:extLst>
          </p:cNvPr>
          <p:cNvSpPr>
            <a:spLocks noGrp="1"/>
          </p:cNvSpPr>
          <p:nvPr>
            <p:ph idx="1"/>
          </p:nvPr>
        </p:nvSpPr>
        <p:spPr>
          <a:xfrm>
            <a:off x="1295401" y="2556932"/>
            <a:ext cx="9601196" cy="3158068"/>
          </a:xfrm>
        </p:spPr>
        <p:txBody>
          <a:bodyPr>
            <a:normAutofit/>
          </a:bodyPr>
          <a:lstStyle/>
          <a:p>
            <a:r>
              <a:rPr lang="en-US" dirty="0"/>
              <a:t>Breakout rooms</a:t>
            </a:r>
          </a:p>
          <a:p>
            <a:pPr lvl="1"/>
            <a:r>
              <a:rPr lang="en-US" dirty="0"/>
              <a:t>How does the schedule you just mapped out differ from how you usually spend your days?</a:t>
            </a:r>
          </a:p>
          <a:p>
            <a:pPr lvl="1"/>
            <a:r>
              <a:rPr lang="en-US" dirty="0"/>
              <a:t>What might be stopping you from following your ideal schedule?</a:t>
            </a:r>
          </a:p>
          <a:p>
            <a:pPr lvl="1"/>
            <a:r>
              <a:rPr lang="en-US" dirty="0"/>
              <a:t>Is there any way you can minimize those differences and shift your schedule to be just a little closer to your ideal?</a:t>
            </a:r>
          </a:p>
        </p:txBody>
      </p:sp>
    </p:spTree>
    <p:extLst>
      <p:ext uri="{BB962C8B-B14F-4D97-AF65-F5344CB8AC3E}">
        <p14:creationId xmlns:p14="http://schemas.microsoft.com/office/powerpoint/2010/main" val="74443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C3134-CB1B-4C4A-881F-9EE1EEA1CD41}"/>
              </a:ext>
            </a:extLst>
          </p:cNvPr>
          <p:cNvSpPr>
            <a:spLocks noGrp="1"/>
          </p:cNvSpPr>
          <p:nvPr>
            <p:ph type="title"/>
          </p:nvPr>
        </p:nvSpPr>
        <p:spPr/>
        <p:txBody>
          <a:bodyPr/>
          <a:lstStyle/>
          <a:p>
            <a:r>
              <a:rPr lang="en-US" dirty="0"/>
              <a:t>time affluence</a:t>
            </a:r>
          </a:p>
        </p:txBody>
      </p:sp>
      <p:sp>
        <p:nvSpPr>
          <p:cNvPr id="3" name="Content Placeholder 2">
            <a:extLst>
              <a:ext uri="{FF2B5EF4-FFF2-40B4-BE49-F238E27FC236}">
                <a16:creationId xmlns:a16="http://schemas.microsoft.com/office/drawing/2014/main" id="{D49FCD58-711A-F040-BC5E-505DF6B60801}"/>
              </a:ext>
            </a:extLst>
          </p:cNvPr>
          <p:cNvSpPr>
            <a:spLocks noGrp="1"/>
          </p:cNvSpPr>
          <p:nvPr>
            <p:ph idx="1"/>
          </p:nvPr>
        </p:nvSpPr>
        <p:spPr/>
        <p:txBody>
          <a:bodyPr>
            <a:normAutofit/>
          </a:bodyPr>
          <a:lstStyle/>
          <a:p>
            <a:r>
              <a:rPr lang="en-US" dirty="0"/>
              <a:t>Podcast: The Happiness Lab – For Whom the Alarm Clock Tolls</a:t>
            </a:r>
          </a:p>
          <a:p>
            <a:endParaRPr lang="en-US" dirty="0"/>
          </a:p>
          <a:p>
            <a:endParaRPr lang="en-US" dirty="0"/>
          </a:p>
          <a:p>
            <a:endParaRPr lang="en-US" dirty="0"/>
          </a:p>
          <a:p>
            <a:pPr marL="0" indent="0">
              <a:buNone/>
            </a:pPr>
            <a:endParaRPr lang="en-US" dirty="0"/>
          </a:p>
        </p:txBody>
      </p:sp>
      <p:pic>
        <p:nvPicPr>
          <p:cNvPr id="4" name="The Happiness Lab For Whom the Alarm Clock Tolls excerpt.m4a">
            <a:hlinkClick r:id="" action="ppaction://media"/>
            <a:extLst>
              <a:ext uri="{FF2B5EF4-FFF2-40B4-BE49-F238E27FC236}">
                <a16:creationId xmlns:a16="http://schemas.microsoft.com/office/drawing/2014/main" id="{F5116350-1C03-8C41-955D-91862F9B379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80151" y="3684751"/>
            <a:ext cx="812800" cy="812800"/>
          </a:xfrm>
          <a:prstGeom prst="rect">
            <a:avLst/>
          </a:prstGeom>
        </p:spPr>
      </p:pic>
    </p:spTree>
    <p:extLst>
      <p:ext uri="{BB962C8B-B14F-4D97-AF65-F5344CB8AC3E}">
        <p14:creationId xmlns:p14="http://schemas.microsoft.com/office/powerpoint/2010/main" val="7081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64032"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md type="call" cmd="stop">
                                      <p:cBhvr>
                                        <p:cTn id="15" dur="1">
                                          <p:stCondLst>
                                            <p:cond delay="0"/>
                                          </p:stCondLst>
                                        </p:cTn>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C3134-CB1B-4C4A-881F-9EE1EEA1CD41}"/>
              </a:ext>
            </a:extLst>
          </p:cNvPr>
          <p:cNvSpPr>
            <a:spLocks noGrp="1"/>
          </p:cNvSpPr>
          <p:nvPr>
            <p:ph type="title"/>
          </p:nvPr>
        </p:nvSpPr>
        <p:spPr/>
        <p:txBody>
          <a:bodyPr/>
          <a:lstStyle/>
          <a:p>
            <a:r>
              <a:rPr lang="en-US" dirty="0"/>
              <a:t>time affluence</a:t>
            </a:r>
          </a:p>
        </p:txBody>
      </p:sp>
      <p:sp>
        <p:nvSpPr>
          <p:cNvPr id="3" name="Content Placeholder 2">
            <a:extLst>
              <a:ext uri="{FF2B5EF4-FFF2-40B4-BE49-F238E27FC236}">
                <a16:creationId xmlns:a16="http://schemas.microsoft.com/office/drawing/2014/main" id="{D49FCD58-711A-F040-BC5E-505DF6B60801}"/>
              </a:ext>
            </a:extLst>
          </p:cNvPr>
          <p:cNvSpPr>
            <a:spLocks noGrp="1"/>
          </p:cNvSpPr>
          <p:nvPr>
            <p:ph idx="1"/>
          </p:nvPr>
        </p:nvSpPr>
        <p:spPr/>
        <p:txBody>
          <a:bodyPr>
            <a:normAutofit lnSpcReduction="10000"/>
          </a:bodyPr>
          <a:lstStyle/>
          <a:p>
            <a:r>
              <a:rPr lang="en-US" dirty="0"/>
              <a:t>Podcast: The Happiness Lab – For Whom the Alarm Clock Tolls</a:t>
            </a:r>
          </a:p>
          <a:p>
            <a:endParaRPr lang="en-US" dirty="0"/>
          </a:p>
          <a:p>
            <a:endParaRPr lang="en-US" dirty="0"/>
          </a:p>
          <a:p>
            <a:endParaRPr lang="en-US" dirty="0"/>
          </a:p>
          <a:p>
            <a:endParaRPr lang="en-US" dirty="0"/>
          </a:p>
          <a:p>
            <a:r>
              <a:rPr lang="en-US" dirty="0"/>
              <a:t>Time fragmentation – “time confetti” contributes a lot to this sense of time famine.</a:t>
            </a:r>
          </a:p>
        </p:txBody>
      </p:sp>
    </p:spTree>
    <p:extLst>
      <p:ext uri="{BB962C8B-B14F-4D97-AF65-F5344CB8AC3E}">
        <p14:creationId xmlns:p14="http://schemas.microsoft.com/office/powerpoint/2010/main" val="41841216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1128</TotalTime>
  <Words>1867</Words>
  <Application>Microsoft Macintosh PowerPoint</Application>
  <PresentationFormat>Widescreen</PresentationFormat>
  <Paragraphs>182</Paragraphs>
  <Slides>34</Slides>
  <Notes>34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Garamond</vt:lpstr>
      <vt:lpstr>Organic</vt:lpstr>
      <vt:lpstr>Work Life Webinar</vt:lpstr>
      <vt:lpstr>PowerPoint Presentation</vt:lpstr>
      <vt:lpstr>PowerPoint Presentation</vt:lpstr>
      <vt:lpstr>PowerPoint Presentation</vt:lpstr>
      <vt:lpstr>we are obsessed with being “busy”</vt:lpstr>
      <vt:lpstr>what is your ideal schedule?</vt:lpstr>
      <vt:lpstr>what is your ideal schedule?</vt:lpstr>
      <vt:lpstr>time affluence</vt:lpstr>
      <vt:lpstr>time affluence</vt:lpstr>
      <vt:lpstr>where does the time go?</vt:lpstr>
      <vt:lpstr>where is your time going?</vt:lpstr>
      <vt:lpstr>where is your time going?</vt:lpstr>
      <vt:lpstr>time tracking</vt:lpstr>
      <vt:lpstr>how to track your time</vt:lpstr>
      <vt:lpstr>ATracker</vt:lpstr>
      <vt:lpstr>how to track your time</vt:lpstr>
      <vt:lpstr>Excel</vt:lpstr>
      <vt:lpstr>how to track your time</vt:lpstr>
      <vt:lpstr>dot journal or notebook</vt:lpstr>
      <vt:lpstr>benefits of time tracking</vt:lpstr>
      <vt:lpstr>too much of a good thing?</vt:lpstr>
      <vt:lpstr>my soapbox</vt:lpstr>
      <vt:lpstr>PowerPoint Presentation</vt:lpstr>
      <vt:lpstr>my soapbox</vt:lpstr>
      <vt:lpstr>how to be efficient with your time</vt:lpstr>
      <vt:lpstr>how to be efficient with your time</vt:lpstr>
      <vt:lpstr>how to be efficient with your time</vt:lpstr>
      <vt:lpstr>how to be efficient with your time</vt:lpstr>
      <vt:lpstr>Eisenhower matrices</vt:lpstr>
      <vt:lpstr>Eisenhower matrices</vt:lpstr>
      <vt:lpstr>takeaway messages…</vt:lpstr>
      <vt:lpstr>in the next two weeks…</vt:lpstr>
      <vt:lpstr>resources</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Life Webinar</dc:title>
  <dc:creator>Casey Berger</dc:creator>
  <cp:lastModifiedBy>Casey Berger</cp:lastModifiedBy>
  <cp:revision>90</cp:revision>
  <cp:lastPrinted>2021-01-27T20:46:06Z</cp:lastPrinted>
  <dcterms:created xsi:type="dcterms:W3CDTF">2020-10-06T16:20:58Z</dcterms:created>
  <dcterms:modified xsi:type="dcterms:W3CDTF">2021-10-07T22:54:21Z</dcterms:modified>
</cp:coreProperties>
</file>