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90" r:id="rId3"/>
    <p:sldId id="267" r:id="rId4"/>
    <p:sldId id="277" r:id="rId5"/>
    <p:sldId id="274" r:id="rId6"/>
    <p:sldId id="292" r:id="rId7"/>
    <p:sldId id="291" r:id="rId8"/>
    <p:sldId id="279" r:id="rId9"/>
    <p:sldId id="284" r:id="rId10"/>
    <p:sldId id="285" r:id="rId11"/>
    <p:sldId id="268" r:id="rId12"/>
    <p:sldId id="283" r:id="rId13"/>
    <p:sldId id="278" r:id="rId14"/>
    <p:sldId id="280" r:id="rId15"/>
    <p:sldId id="281" r:id="rId16"/>
    <p:sldId id="294" r:id="rId17"/>
    <p:sldId id="295" r:id="rId18"/>
    <p:sldId id="296" r:id="rId19"/>
    <p:sldId id="293" r:id="rId20"/>
    <p:sldId id="272" r:id="rId21"/>
    <p:sldId id="282" r:id="rId22"/>
    <p:sldId id="286" r:id="rId23"/>
    <p:sldId id="287" r:id="rId24"/>
    <p:sldId id="288"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p:restoredTop sz="58786"/>
  </p:normalViewPr>
  <p:slideViewPr>
    <p:cSldViewPr snapToGrid="0" snapToObjects="1">
      <p:cViewPr varScale="1">
        <p:scale>
          <a:sx n="60" d="100"/>
          <a:sy n="60" d="100"/>
        </p:scale>
        <p:origin x="1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1977D-0AB8-5B4C-AA47-4F2A540A7129}"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DD125-0AC6-6346-8060-9627752EAB34}" type="slidenum">
              <a:rPr lang="en-US" smtClean="0"/>
              <a:t>‹#›</a:t>
            </a:fld>
            <a:endParaRPr lang="en-US"/>
          </a:p>
        </p:txBody>
      </p:sp>
    </p:spTree>
    <p:extLst>
      <p:ext uri="{BB962C8B-B14F-4D97-AF65-F5344CB8AC3E}">
        <p14:creationId xmlns:p14="http://schemas.microsoft.com/office/powerpoint/2010/main" val="287782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DD125-0AC6-6346-8060-9627752EAB34}" type="slidenum">
              <a:rPr lang="en-US" smtClean="0"/>
              <a:t>1</a:t>
            </a:fld>
            <a:endParaRPr lang="en-US"/>
          </a:p>
        </p:txBody>
      </p:sp>
    </p:spTree>
    <p:extLst>
      <p:ext uri="{BB962C8B-B14F-4D97-AF65-F5344CB8AC3E}">
        <p14:creationId xmlns:p14="http://schemas.microsoft.com/office/powerpoint/2010/main" val="3548523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10</a:t>
            </a:fld>
            <a:endParaRPr lang="en-US"/>
          </a:p>
        </p:txBody>
      </p:sp>
    </p:spTree>
    <p:extLst>
      <p:ext uri="{BB962C8B-B14F-4D97-AF65-F5344CB8AC3E}">
        <p14:creationId xmlns:p14="http://schemas.microsoft.com/office/powerpoint/2010/main" val="222062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11</a:t>
            </a:fld>
            <a:endParaRPr lang="en-US"/>
          </a:p>
        </p:txBody>
      </p:sp>
    </p:spTree>
    <p:extLst>
      <p:ext uri="{BB962C8B-B14F-4D97-AF65-F5344CB8AC3E}">
        <p14:creationId xmlns:p14="http://schemas.microsoft.com/office/powerpoint/2010/main" val="385984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12</a:t>
            </a:fld>
            <a:endParaRPr lang="en-US"/>
          </a:p>
        </p:txBody>
      </p:sp>
    </p:spTree>
    <p:extLst>
      <p:ext uri="{BB962C8B-B14F-4D97-AF65-F5344CB8AC3E}">
        <p14:creationId xmlns:p14="http://schemas.microsoft.com/office/powerpoint/2010/main" val="74710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13</a:t>
            </a:fld>
            <a:endParaRPr lang="en-US"/>
          </a:p>
        </p:txBody>
      </p:sp>
    </p:spTree>
    <p:extLst>
      <p:ext uri="{BB962C8B-B14F-4D97-AF65-F5344CB8AC3E}">
        <p14:creationId xmlns:p14="http://schemas.microsoft.com/office/powerpoint/2010/main" val="106353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14</a:t>
            </a:fld>
            <a:endParaRPr lang="en-US"/>
          </a:p>
        </p:txBody>
      </p:sp>
    </p:spTree>
    <p:extLst>
      <p:ext uri="{BB962C8B-B14F-4D97-AF65-F5344CB8AC3E}">
        <p14:creationId xmlns:p14="http://schemas.microsoft.com/office/powerpoint/2010/main" val="183261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15</a:t>
            </a:fld>
            <a:endParaRPr lang="en-US"/>
          </a:p>
        </p:txBody>
      </p:sp>
    </p:spTree>
    <p:extLst>
      <p:ext uri="{BB962C8B-B14F-4D97-AF65-F5344CB8AC3E}">
        <p14:creationId xmlns:p14="http://schemas.microsoft.com/office/powerpoint/2010/main" val="247415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16</a:t>
            </a:fld>
            <a:endParaRPr lang="en-US"/>
          </a:p>
        </p:txBody>
      </p:sp>
    </p:spTree>
    <p:extLst>
      <p:ext uri="{BB962C8B-B14F-4D97-AF65-F5344CB8AC3E}">
        <p14:creationId xmlns:p14="http://schemas.microsoft.com/office/powerpoint/2010/main" val="355699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17</a:t>
            </a:fld>
            <a:endParaRPr lang="en-US"/>
          </a:p>
        </p:txBody>
      </p:sp>
    </p:spTree>
    <p:extLst>
      <p:ext uri="{BB962C8B-B14F-4D97-AF65-F5344CB8AC3E}">
        <p14:creationId xmlns:p14="http://schemas.microsoft.com/office/powerpoint/2010/main" val="23332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18</a:t>
            </a:fld>
            <a:endParaRPr lang="en-US"/>
          </a:p>
        </p:txBody>
      </p:sp>
    </p:spTree>
    <p:extLst>
      <p:ext uri="{BB962C8B-B14F-4D97-AF65-F5344CB8AC3E}">
        <p14:creationId xmlns:p14="http://schemas.microsoft.com/office/powerpoint/2010/main" val="364769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19</a:t>
            </a:fld>
            <a:endParaRPr lang="en-US"/>
          </a:p>
        </p:txBody>
      </p:sp>
    </p:spTree>
    <p:extLst>
      <p:ext uri="{BB962C8B-B14F-4D97-AF65-F5344CB8AC3E}">
        <p14:creationId xmlns:p14="http://schemas.microsoft.com/office/powerpoint/2010/main" val="240612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a:t>
            </a:fld>
            <a:endParaRPr lang="en-US"/>
          </a:p>
        </p:txBody>
      </p:sp>
    </p:spTree>
    <p:extLst>
      <p:ext uri="{BB962C8B-B14F-4D97-AF65-F5344CB8AC3E}">
        <p14:creationId xmlns:p14="http://schemas.microsoft.com/office/powerpoint/2010/main" val="377246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20</a:t>
            </a:fld>
            <a:endParaRPr lang="en-US"/>
          </a:p>
        </p:txBody>
      </p:sp>
    </p:spTree>
    <p:extLst>
      <p:ext uri="{BB962C8B-B14F-4D97-AF65-F5344CB8AC3E}">
        <p14:creationId xmlns:p14="http://schemas.microsoft.com/office/powerpoint/2010/main" val="1948663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21</a:t>
            </a:fld>
            <a:endParaRPr lang="en-US"/>
          </a:p>
        </p:txBody>
      </p:sp>
    </p:spTree>
    <p:extLst>
      <p:ext uri="{BB962C8B-B14F-4D97-AF65-F5344CB8AC3E}">
        <p14:creationId xmlns:p14="http://schemas.microsoft.com/office/powerpoint/2010/main" val="104483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22</a:t>
            </a:fld>
            <a:endParaRPr lang="en-US"/>
          </a:p>
        </p:txBody>
      </p:sp>
    </p:spTree>
    <p:extLst>
      <p:ext uri="{BB962C8B-B14F-4D97-AF65-F5344CB8AC3E}">
        <p14:creationId xmlns:p14="http://schemas.microsoft.com/office/powerpoint/2010/main" val="289069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23</a:t>
            </a:fld>
            <a:endParaRPr lang="en-US"/>
          </a:p>
        </p:txBody>
      </p:sp>
    </p:spTree>
    <p:extLst>
      <p:ext uri="{BB962C8B-B14F-4D97-AF65-F5344CB8AC3E}">
        <p14:creationId xmlns:p14="http://schemas.microsoft.com/office/powerpoint/2010/main" val="487410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24</a:t>
            </a:fld>
            <a:endParaRPr lang="en-US"/>
          </a:p>
        </p:txBody>
      </p:sp>
    </p:spTree>
    <p:extLst>
      <p:ext uri="{BB962C8B-B14F-4D97-AF65-F5344CB8AC3E}">
        <p14:creationId xmlns:p14="http://schemas.microsoft.com/office/powerpoint/2010/main" val="136420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25</a:t>
            </a:fld>
            <a:endParaRPr lang="en-US"/>
          </a:p>
        </p:txBody>
      </p:sp>
    </p:spTree>
    <p:extLst>
      <p:ext uri="{BB962C8B-B14F-4D97-AF65-F5344CB8AC3E}">
        <p14:creationId xmlns:p14="http://schemas.microsoft.com/office/powerpoint/2010/main" val="329149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3</a:t>
            </a:fld>
            <a:endParaRPr lang="en-US"/>
          </a:p>
        </p:txBody>
      </p:sp>
    </p:spTree>
    <p:extLst>
      <p:ext uri="{BB962C8B-B14F-4D97-AF65-F5344CB8AC3E}">
        <p14:creationId xmlns:p14="http://schemas.microsoft.com/office/powerpoint/2010/main" val="79384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4</a:t>
            </a:fld>
            <a:endParaRPr lang="en-US"/>
          </a:p>
        </p:txBody>
      </p:sp>
    </p:spTree>
    <p:extLst>
      <p:ext uri="{BB962C8B-B14F-4D97-AF65-F5344CB8AC3E}">
        <p14:creationId xmlns:p14="http://schemas.microsoft.com/office/powerpoint/2010/main" val="254189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5</a:t>
            </a:fld>
            <a:endParaRPr lang="en-US"/>
          </a:p>
        </p:txBody>
      </p:sp>
    </p:spTree>
    <p:extLst>
      <p:ext uri="{BB962C8B-B14F-4D97-AF65-F5344CB8AC3E}">
        <p14:creationId xmlns:p14="http://schemas.microsoft.com/office/powerpoint/2010/main" val="351382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6</a:t>
            </a:fld>
            <a:endParaRPr lang="en-US"/>
          </a:p>
        </p:txBody>
      </p:sp>
    </p:spTree>
    <p:extLst>
      <p:ext uri="{BB962C8B-B14F-4D97-AF65-F5344CB8AC3E}">
        <p14:creationId xmlns:p14="http://schemas.microsoft.com/office/powerpoint/2010/main" val="155521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7</a:t>
            </a:fld>
            <a:endParaRPr lang="en-US"/>
          </a:p>
        </p:txBody>
      </p:sp>
    </p:spTree>
    <p:extLst>
      <p:ext uri="{BB962C8B-B14F-4D97-AF65-F5344CB8AC3E}">
        <p14:creationId xmlns:p14="http://schemas.microsoft.com/office/powerpoint/2010/main" val="409626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8</a:t>
            </a:fld>
            <a:endParaRPr lang="en-US"/>
          </a:p>
        </p:txBody>
      </p:sp>
    </p:spTree>
    <p:extLst>
      <p:ext uri="{BB962C8B-B14F-4D97-AF65-F5344CB8AC3E}">
        <p14:creationId xmlns:p14="http://schemas.microsoft.com/office/powerpoint/2010/main" val="211089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9</a:t>
            </a:fld>
            <a:endParaRPr lang="en-US"/>
          </a:p>
        </p:txBody>
      </p:sp>
    </p:spTree>
    <p:extLst>
      <p:ext uri="{BB962C8B-B14F-4D97-AF65-F5344CB8AC3E}">
        <p14:creationId xmlns:p14="http://schemas.microsoft.com/office/powerpoint/2010/main" val="286866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A039D9-84E6-8A4E-BFCF-C845B4D91BD0}" type="datetime1">
              <a:rPr lang="en-US" smtClean="0"/>
              <a:t>11/4/21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FDCE72-D2E8-E04A-B531-07CD2F1A6C3D}" type="datetime1">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01DD3-6F9E-0340-B445-C37723A2A0A9}"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D5AA0E-F77F-FA4F-A7BD-3EEE1F1A3C48}"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6EDFB7-E3ED-5F4A-A76A-62DFABC4E6C2}"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1B098-7F36-CD45-994C-0EA09A03C42C}"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B0CB1-5335-6347-A6D6-02117D7E0456}"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DB336-8AAF-A94E-A7DF-C3F38519BB7B}"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B41C2-8AA2-5A43-A2D7-8D4754E36182}"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37BF8-38F0-5C43-9022-B87F5DB3802A}"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687B0-A736-7540-987D-427AC20D9406}" type="datetime1">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17B583-6871-8641-8739-EC8F6BB4056A}" type="datetime1">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865325-399C-A842-A46D-542B2CEA80E3}" type="datetime1">
              <a:rPr lang="en-US" smtClean="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F3FBD-A1AC-D042-958F-C03EF4B75043}" type="datetime1">
              <a:rPr lang="en-US" smtClean="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C0EE4-2369-464E-99DF-912F70C27290}" type="datetime1">
              <a:rPr lang="en-US" smtClean="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233CB0-D0E1-D441-A1F7-8D110323F8E1}" type="datetime1">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039843-EEA9-AC42-91C3-FF7C0BC0359B}" type="datetime1">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F6134B-5A26-FB44-9E53-E9FB1A0960E9}" type="datetime1">
              <a:rPr lang="en-US" smtClean="0"/>
              <a:t>11/4/21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aseyb@bu.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aseyeberge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6B51-ED65-8E47-9306-45FB6EFE2ADE}"/>
              </a:ext>
            </a:extLst>
          </p:cNvPr>
          <p:cNvSpPr>
            <a:spLocks noGrp="1"/>
          </p:cNvSpPr>
          <p:nvPr>
            <p:ph type="ctrTitle"/>
          </p:nvPr>
        </p:nvSpPr>
        <p:spPr/>
        <p:txBody>
          <a:bodyPr/>
          <a:lstStyle/>
          <a:p>
            <a:r>
              <a:rPr lang="en-US" dirty="0"/>
              <a:t>Work-Life Webinar</a:t>
            </a:r>
          </a:p>
        </p:txBody>
      </p:sp>
      <p:sp>
        <p:nvSpPr>
          <p:cNvPr id="3" name="Subtitle 2">
            <a:extLst>
              <a:ext uri="{FF2B5EF4-FFF2-40B4-BE49-F238E27FC236}">
                <a16:creationId xmlns:a16="http://schemas.microsoft.com/office/drawing/2014/main" id="{EA8B900E-96AF-7E42-91DE-DC0D2AC309CF}"/>
              </a:ext>
            </a:extLst>
          </p:cNvPr>
          <p:cNvSpPr>
            <a:spLocks noGrp="1"/>
          </p:cNvSpPr>
          <p:nvPr>
            <p:ph type="subTitle" idx="1"/>
          </p:nvPr>
        </p:nvSpPr>
        <p:spPr/>
        <p:txBody>
          <a:bodyPr/>
          <a:lstStyle/>
          <a:p>
            <a:r>
              <a:rPr lang="en-US" dirty="0"/>
              <a:t>Week 4: what about life?</a:t>
            </a:r>
          </a:p>
        </p:txBody>
      </p:sp>
      <p:sp>
        <p:nvSpPr>
          <p:cNvPr id="4" name="Slide Number Placeholder 3">
            <a:extLst>
              <a:ext uri="{FF2B5EF4-FFF2-40B4-BE49-F238E27FC236}">
                <a16:creationId xmlns:a16="http://schemas.microsoft.com/office/drawing/2014/main" id="{46B72165-231B-0745-B395-E43AB84382B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66078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10</a:t>
            </a:fld>
            <a:endParaRPr lang="en-US" dirty="0"/>
          </a:p>
        </p:txBody>
      </p:sp>
      <p:pic>
        <p:nvPicPr>
          <p:cNvPr id="8" name="Content Placeholder 7">
            <a:extLst>
              <a:ext uri="{FF2B5EF4-FFF2-40B4-BE49-F238E27FC236}">
                <a16:creationId xmlns:a16="http://schemas.microsoft.com/office/drawing/2014/main" id="{E0932598-74B6-4F47-B6FF-BE889448E3B1}"/>
              </a:ext>
            </a:extLst>
          </p:cNvPr>
          <p:cNvPicPr>
            <a:picLocks noGrp="1" noChangeAspect="1"/>
          </p:cNvPicPr>
          <p:nvPr>
            <p:ph idx="1"/>
          </p:nvPr>
        </p:nvPicPr>
        <p:blipFill>
          <a:blip r:embed="rId3"/>
          <a:stretch>
            <a:fillRect/>
          </a:stretch>
        </p:blipFill>
        <p:spPr>
          <a:xfrm>
            <a:off x="2068813" y="0"/>
            <a:ext cx="8152873" cy="6923672"/>
          </a:xfrm>
        </p:spPr>
      </p:pic>
    </p:spTree>
    <p:extLst>
      <p:ext uri="{BB962C8B-B14F-4D97-AF65-F5344CB8AC3E}">
        <p14:creationId xmlns:p14="http://schemas.microsoft.com/office/powerpoint/2010/main" val="335012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why waste time on rest and recovery?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solidFill>
                  <a:schemeClr val="tx1"/>
                </a:solidFill>
              </a:rPr>
              <a:t>Hint: it’s not wasted time at all</a:t>
            </a:r>
          </a:p>
          <a:p>
            <a:r>
              <a:rPr lang="en-US" dirty="0">
                <a:solidFill>
                  <a:schemeClr val="tx1"/>
                </a:solidFill>
              </a:rPr>
              <a:t>“Happy ideas come unexpectedly without effort like an inspiration, as far as I am concerned. They have never come to me when my mind was fatigued or when I was at my working table.” </a:t>
            </a:r>
            <a:br>
              <a:rPr lang="en-US" dirty="0">
                <a:solidFill>
                  <a:schemeClr val="tx1"/>
                </a:solidFill>
              </a:rPr>
            </a:br>
            <a:r>
              <a:rPr lang="en-US" dirty="0">
                <a:solidFill>
                  <a:schemeClr val="tx1"/>
                </a:solidFill>
              </a:rPr>
              <a:t>– Hermann von Helmholtz</a:t>
            </a:r>
          </a:p>
          <a:p>
            <a:r>
              <a:rPr lang="en-US" dirty="0">
                <a:solidFill>
                  <a:schemeClr val="tx1"/>
                </a:solidFill>
              </a:rPr>
              <a:t>Rest and recovery are essential to </a:t>
            </a:r>
            <a:r>
              <a:rPr lang="en-US" b="1" dirty="0">
                <a:solidFill>
                  <a:schemeClr val="tx1"/>
                </a:solidFill>
              </a:rPr>
              <a:t>both</a:t>
            </a:r>
            <a:r>
              <a:rPr lang="en-US" dirty="0">
                <a:solidFill>
                  <a:schemeClr val="tx1"/>
                </a:solidFill>
              </a:rPr>
              <a:t> your work success and your mental health</a:t>
            </a:r>
          </a:p>
          <a:p>
            <a:pPr marL="0" indent="0">
              <a:buNone/>
            </a:pPr>
            <a:endParaRPr lang="en-US" b="1" dirty="0">
              <a:solidFill>
                <a:schemeClr val="tx1"/>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40315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why waste time on rest and recovery?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56932"/>
            <a:ext cx="9601196" cy="3412068"/>
          </a:xfrm>
        </p:spPr>
        <p:txBody>
          <a:bodyPr>
            <a:normAutofit fontScale="92500" lnSpcReduction="20000"/>
          </a:bodyPr>
          <a:lstStyle/>
          <a:p>
            <a:pPr marL="0" indent="0">
              <a:buNone/>
            </a:pPr>
            <a:r>
              <a:rPr lang="en-US" dirty="0">
                <a:solidFill>
                  <a:schemeClr val="tx1"/>
                </a:solidFill>
              </a:rPr>
              <a:t>“</a:t>
            </a:r>
            <a:r>
              <a:rPr lang="en-US" b="1" dirty="0">
                <a:solidFill>
                  <a:schemeClr val="tx1"/>
                </a:solidFill>
              </a:rPr>
              <a:t>We live in an era when we’re urged to be passionate about our work. To regard the boundary between work and life as an obsolete relic of the industrial age.</a:t>
            </a:r>
            <a:r>
              <a:rPr lang="en-US" dirty="0">
                <a:solidFill>
                  <a:schemeClr val="tx1"/>
                </a:solidFill>
              </a:rPr>
              <a:t> Mobile technologies keep us connected to the workplace day and night. At the same time, the boundaries between work and life are blurred, giving us more flexibility and choice about how to organize our time. Together, they create the illusion that we’ll find greatest fulfillment and be most effective if we’re always working. </a:t>
            </a:r>
            <a:r>
              <a:rPr lang="en-US" b="1" dirty="0">
                <a:solidFill>
                  <a:schemeClr val="tx1"/>
                </a:solidFill>
              </a:rPr>
              <a:t>But that’s wrong. </a:t>
            </a:r>
            <a:br>
              <a:rPr lang="en-US" dirty="0">
                <a:solidFill>
                  <a:schemeClr val="tx1"/>
                </a:solidFill>
              </a:rPr>
            </a:br>
            <a:br>
              <a:rPr lang="en-US" dirty="0">
                <a:solidFill>
                  <a:schemeClr val="tx1"/>
                </a:solidFill>
              </a:rPr>
            </a:br>
            <a:r>
              <a:rPr lang="en-US" b="1" dirty="0">
                <a:solidFill>
                  <a:schemeClr val="tx1"/>
                </a:solidFill>
              </a:rPr>
              <a:t>The positive effects of time off from work – of being able to completely leave the cares and pressures, and even the positives, of the workplace behind – are by now too well-documented to ignore, as are the negative effects of burnout.”</a:t>
            </a:r>
            <a:br>
              <a:rPr lang="en-US" b="1" dirty="0">
                <a:solidFill>
                  <a:schemeClr val="tx1"/>
                </a:solidFill>
              </a:rPr>
            </a:br>
            <a:br>
              <a:rPr lang="en-US" dirty="0">
                <a:solidFill>
                  <a:schemeClr val="tx1"/>
                </a:solidFill>
              </a:rPr>
            </a:br>
            <a:r>
              <a:rPr lang="en-US" dirty="0">
                <a:solidFill>
                  <a:schemeClr val="tx1"/>
                </a:solidFill>
              </a:rPr>
              <a:t>- from “Rest” by Alex </a:t>
            </a:r>
            <a:r>
              <a:rPr lang="en-US" dirty="0" err="1">
                <a:solidFill>
                  <a:schemeClr val="tx1"/>
                </a:solidFill>
              </a:rPr>
              <a:t>Soojung</a:t>
            </a:r>
            <a:r>
              <a:rPr lang="en-US" dirty="0">
                <a:solidFill>
                  <a:schemeClr val="tx1"/>
                </a:solidFill>
              </a:rPr>
              <a:t>-Kim Pang</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43335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rest and recovery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Rest</a:t>
            </a:r>
          </a:p>
          <a:p>
            <a:pPr lvl="1"/>
            <a:r>
              <a:rPr lang="en-US" dirty="0">
                <a:solidFill>
                  <a:schemeClr val="tx1"/>
                </a:solidFill>
              </a:rPr>
              <a:t>“Vacations are like sleep – you need to take them regularly to benefit.”</a:t>
            </a:r>
            <a:br>
              <a:rPr lang="en-US" dirty="0">
                <a:solidFill>
                  <a:schemeClr val="tx1"/>
                </a:solidFill>
              </a:rPr>
            </a:br>
            <a:r>
              <a:rPr lang="en-US" dirty="0">
                <a:solidFill>
                  <a:schemeClr val="tx1"/>
                </a:solidFill>
              </a:rPr>
              <a:t>- from Rest, by Alex </a:t>
            </a:r>
            <a:r>
              <a:rPr lang="en-US" dirty="0" err="1">
                <a:solidFill>
                  <a:schemeClr val="tx1"/>
                </a:solidFill>
              </a:rPr>
              <a:t>Soojung</a:t>
            </a:r>
            <a:r>
              <a:rPr lang="en-US" dirty="0">
                <a:solidFill>
                  <a:schemeClr val="tx1"/>
                </a:solidFill>
              </a:rPr>
              <a:t>-Kim Pang</a:t>
            </a:r>
          </a:p>
          <a:p>
            <a:pPr lvl="1"/>
            <a:r>
              <a:rPr lang="en-US" dirty="0">
                <a:solidFill>
                  <a:schemeClr val="tx1"/>
                </a:solidFill>
              </a:rPr>
              <a:t>Work is just like everything else: choose quality over quantity</a:t>
            </a:r>
          </a:p>
          <a:p>
            <a:r>
              <a:rPr lang="en-US" dirty="0">
                <a:solidFill>
                  <a:schemeClr val="tx1"/>
                </a:solidFill>
              </a:rPr>
              <a:t>Recovery</a:t>
            </a:r>
          </a:p>
          <a:p>
            <a:pPr lvl="1"/>
            <a:r>
              <a:rPr lang="en-US" dirty="0">
                <a:solidFill>
                  <a:schemeClr val="tx1"/>
                </a:solidFill>
              </a:rPr>
              <a:t>A break from work doesn’t have to mean doing absolutely nothing</a:t>
            </a:r>
          </a:p>
          <a:p>
            <a:pPr lvl="1"/>
            <a:r>
              <a:rPr lang="en-US" dirty="0">
                <a:solidFill>
                  <a:schemeClr val="tx1"/>
                </a:solidFill>
              </a:rPr>
              <a:t>“Deep play” is renewing and energizing</a:t>
            </a: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9022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fontScale="92500" lnSpcReduction="10000"/>
          </a:bodyPr>
          <a:lstStyle/>
          <a:p>
            <a:r>
              <a:rPr lang="en-US" dirty="0"/>
              <a:t>Deep play has four characteristics:</a:t>
            </a:r>
          </a:p>
          <a:p>
            <a:pPr lvl="1"/>
            <a:r>
              <a:rPr lang="en-US" dirty="0">
                <a:solidFill>
                  <a:schemeClr val="tx1"/>
                </a:solidFill>
              </a:rPr>
              <a:t>It’s mentally absorbing</a:t>
            </a:r>
          </a:p>
          <a:p>
            <a:pPr lvl="1"/>
            <a:r>
              <a:rPr lang="en-US" dirty="0">
                <a:solidFill>
                  <a:schemeClr val="tx1"/>
                </a:solidFill>
              </a:rPr>
              <a:t>It provides a new context for the same skills used in work</a:t>
            </a:r>
          </a:p>
          <a:p>
            <a:pPr lvl="1"/>
            <a:r>
              <a:rPr lang="en-US" dirty="0">
                <a:solidFill>
                  <a:schemeClr val="tx1"/>
                </a:solidFill>
              </a:rPr>
              <a:t>It satisfies like work, but with “different, clearer rewards” </a:t>
            </a:r>
          </a:p>
          <a:p>
            <a:pPr lvl="1"/>
            <a:r>
              <a:rPr lang="en-US" dirty="0">
                <a:solidFill>
                  <a:schemeClr val="tx1"/>
                </a:solidFill>
              </a:rPr>
              <a:t>It evokes nostalgic and personal connections</a:t>
            </a:r>
          </a:p>
          <a:p>
            <a:r>
              <a:rPr lang="en-US" dirty="0">
                <a:solidFill>
                  <a:schemeClr val="tx1"/>
                </a:solidFill>
              </a:rPr>
              <a:t>“Creative people don’t engage in deep play despite their high levels of activity and productivity; they’re active and productive because of deep play.”</a:t>
            </a:r>
            <a:br>
              <a:rPr lang="en-US" dirty="0">
                <a:solidFill>
                  <a:schemeClr val="tx1"/>
                </a:solidFill>
              </a:rPr>
            </a:br>
            <a:r>
              <a:rPr lang="en-US" dirty="0">
                <a:solidFill>
                  <a:schemeClr val="tx1"/>
                </a:solidFill>
              </a:rPr>
              <a:t>	- from “Rest” by Alex </a:t>
            </a:r>
            <a:r>
              <a:rPr lang="en-US" dirty="0" err="1">
                <a:solidFill>
                  <a:schemeClr val="tx1"/>
                </a:solidFill>
              </a:rPr>
              <a:t>Soojung</a:t>
            </a:r>
            <a:r>
              <a:rPr lang="en-US" dirty="0">
                <a:solidFill>
                  <a:schemeClr val="tx1"/>
                </a:solidFill>
              </a:rPr>
              <a:t>-Kim Pang</a:t>
            </a: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1468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Deep play doesn’t have to look like a miniature version of your work</a:t>
            </a:r>
          </a:p>
          <a:p>
            <a:r>
              <a:rPr lang="en-US" dirty="0"/>
              <a:t>You can apply problem-solving skills to anything: hiking, painting, writing, video games, model building, sailing, running…</a:t>
            </a:r>
          </a:p>
          <a:p>
            <a:pPr marL="0" indent="0">
              <a:buNone/>
            </a:pPr>
            <a:endParaRPr lang="en-US" dirty="0"/>
          </a:p>
          <a:p>
            <a:endParaRPr lang="en-US" dirty="0">
              <a:solidFill>
                <a:schemeClr val="tx1"/>
              </a:solidFill>
            </a:endParaRP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9287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Examples of deep play:</a:t>
            </a:r>
          </a:p>
          <a:p>
            <a:pPr lvl="1"/>
            <a:r>
              <a:rPr lang="en-US" dirty="0"/>
              <a:t>Weightlifting:</a:t>
            </a:r>
          </a:p>
          <a:p>
            <a:pPr lvl="2"/>
            <a:r>
              <a:rPr lang="en-US" dirty="0">
                <a:solidFill>
                  <a:schemeClr val="tx1"/>
                </a:solidFill>
              </a:rPr>
              <a:t>Mental absorption: you have to focus on your body if you want to do it well</a:t>
            </a:r>
          </a:p>
          <a:p>
            <a:pPr lvl="2"/>
            <a:r>
              <a:rPr lang="en-US" dirty="0">
                <a:solidFill>
                  <a:schemeClr val="tx1"/>
                </a:solidFill>
              </a:rPr>
              <a:t>New context: strategic improvement on improving a skill, but physical not cognitive</a:t>
            </a:r>
          </a:p>
          <a:p>
            <a:pPr lvl="2"/>
            <a:r>
              <a:rPr lang="en-US" dirty="0">
                <a:solidFill>
                  <a:schemeClr val="tx1"/>
                </a:solidFill>
              </a:rPr>
              <a:t>Satisfaction: you feel good when you’re done, and you can watch your body grow stronger</a:t>
            </a:r>
          </a:p>
          <a:p>
            <a:pPr lvl="2"/>
            <a:r>
              <a:rPr lang="en-US" dirty="0">
                <a:solidFill>
                  <a:schemeClr val="tx1"/>
                </a:solidFill>
              </a:rPr>
              <a:t>Connection: reminds you of sports you used to play/of doing cartwheels in the backyard/of competing with friends to do pushups</a:t>
            </a: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5972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Examples of deep play:</a:t>
            </a:r>
          </a:p>
          <a:p>
            <a:pPr lvl="1"/>
            <a:r>
              <a:rPr lang="en-US" dirty="0"/>
              <a:t>Reading a novel:</a:t>
            </a:r>
          </a:p>
          <a:p>
            <a:pPr lvl="2"/>
            <a:r>
              <a:rPr lang="en-US" dirty="0">
                <a:solidFill>
                  <a:schemeClr val="tx1"/>
                </a:solidFill>
              </a:rPr>
              <a:t>Mental absorption: you have to use your imagination to picture the scenes</a:t>
            </a:r>
          </a:p>
          <a:p>
            <a:pPr lvl="2"/>
            <a:r>
              <a:rPr lang="en-US" dirty="0">
                <a:solidFill>
                  <a:schemeClr val="tx1"/>
                </a:solidFill>
              </a:rPr>
              <a:t>New context: making connections between clues the writer has left (foreshadowing) instead of between data points</a:t>
            </a:r>
          </a:p>
          <a:p>
            <a:pPr lvl="2"/>
            <a:r>
              <a:rPr lang="en-US" dirty="0">
                <a:solidFill>
                  <a:schemeClr val="tx1"/>
                </a:solidFill>
              </a:rPr>
              <a:t>Satisfaction: you can finish a book faster than a project, and now you’ve explored an entire world!</a:t>
            </a:r>
          </a:p>
          <a:p>
            <a:pPr lvl="2"/>
            <a:r>
              <a:rPr lang="en-US" dirty="0">
                <a:solidFill>
                  <a:schemeClr val="tx1"/>
                </a:solidFill>
              </a:rPr>
              <a:t>Connection: reminds you of daydreaming as a child, the themes connect deeply for you, </a:t>
            </a:r>
            <a:r>
              <a:rPr lang="en-US" dirty="0" err="1">
                <a:solidFill>
                  <a:schemeClr val="tx1"/>
                </a:solidFill>
              </a:rPr>
              <a:t>etc</a:t>
            </a:r>
            <a:endParaRPr lang="en-US" dirty="0"/>
          </a:p>
          <a:p>
            <a:endParaRPr lang="en-US" dirty="0">
              <a:solidFill>
                <a:schemeClr val="tx1"/>
              </a:solidFill>
            </a:endParaRP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4331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Examples of deep play:</a:t>
            </a:r>
          </a:p>
          <a:p>
            <a:pPr lvl="1"/>
            <a:r>
              <a:rPr lang="en-US" dirty="0"/>
              <a:t>Baking:</a:t>
            </a:r>
          </a:p>
          <a:p>
            <a:pPr lvl="2"/>
            <a:r>
              <a:rPr lang="en-US" dirty="0">
                <a:solidFill>
                  <a:schemeClr val="tx1"/>
                </a:solidFill>
              </a:rPr>
              <a:t>Mental absorption: if you mix up the baking soda and powder, things will end badly</a:t>
            </a:r>
          </a:p>
          <a:p>
            <a:pPr lvl="2"/>
            <a:r>
              <a:rPr lang="en-US" dirty="0">
                <a:solidFill>
                  <a:schemeClr val="tx1"/>
                </a:solidFill>
              </a:rPr>
              <a:t>New context: producing a new whole by mixing together substances, only it’s safe to eat!</a:t>
            </a:r>
          </a:p>
          <a:p>
            <a:pPr lvl="2"/>
            <a:r>
              <a:rPr lang="en-US" dirty="0">
                <a:solidFill>
                  <a:schemeClr val="tx1"/>
                </a:solidFill>
              </a:rPr>
              <a:t>Satisfaction: in a few hours, you have a cake or cookies or something beautiful and tasty</a:t>
            </a:r>
          </a:p>
          <a:p>
            <a:pPr lvl="2"/>
            <a:r>
              <a:rPr lang="en-US" dirty="0">
                <a:solidFill>
                  <a:schemeClr val="tx1"/>
                </a:solidFill>
              </a:rPr>
              <a:t>Connection: reminds you of eating cookies and milk as a kid</a:t>
            </a:r>
            <a:endParaRPr lang="en-US" dirty="0"/>
          </a:p>
          <a:p>
            <a:endParaRPr lang="en-US" dirty="0">
              <a:solidFill>
                <a:schemeClr val="tx1"/>
              </a:solidFill>
            </a:endParaRP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1722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play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Deep play doesn’t have to look like a miniature version of your work</a:t>
            </a:r>
          </a:p>
          <a:p>
            <a:r>
              <a:rPr lang="en-US" dirty="0"/>
              <a:t>You can apply problem-solving skills to anything: hiking, painting, writing, video games, model building, sailing, running…</a:t>
            </a:r>
          </a:p>
          <a:p>
            <a:r>
              <a:rPr lang="en-US" dirty="0"/>
              <a:t>Having an engaging and challenging hobby forces your brain to focus on something other than work</a:t>
            </a:r>
          </a:p>
          <a:p>
            <a:endParaRPr lang="en-US" dirty="0"/>
          </a:p>
          <a:p>
            <a:endParaRPr lang="en-US" dirty="0">
              <a:solidFill>
                <a:schemeClr val="tx1"/>
              </a:solidFill>
            </a:endParaRPr>
          </a:p>
          <a:p>
            <a:pPr marL="457200" lvl="1" indent="0">
              <a:buNone/>
            </a:pPr>
            <a:endParaRPr lang="en-US" dirty="0">
              <a:solidFill>
                <a:schemeClr val="tx1"/>
              </a:solidFill>
            </a:endParaRPr>
          </a:p>
          <a:p>
            <a:pPr lvl="1"/>
            <a:endParaRPr lang="en-US" dirty="0"/>
          </a:p>
          <a:p>
            <a:endParaRPr lang="en-US" dirty="0"/>
          </a:p>
          <a:p>
            <a:pPr lvl="1"/>
            <a:endParaRPr lang="en-US" dirty="0"/>
          </a:p>
          <a:p>
            <a:pPr lvl="1"/>
            <a:endParaRPr lang="en-US" b="1" dirty="0">
              <a:solidFill>
                <a:srgbClr val="FF0000"/>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23444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deep versus shallow work</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solidFill>
                  <a:schemeClr val="tx1"/>
                </a:solidFill>
              </a:rPr>
              <a:t>Deep work: “Professional activities performed in a state of distraction-free concentration that push your cognitive capabilities to their limit. These efforts create new value, improve your skill, and are hard to replicate.”</a:t>
            </a:r>
            <a:endParaRPr lang="en-US" b="1" dirty="0">
              <a:solidFill>
                <a:schemeClr val="tx1"/>
              </a:solidFill>
            </a:endParaRPr>
          </a:p>
          <a:p>
            <a:r>
              <a:rPr lang="en-US" dirty="0">
                <a:solidFill>
                  <a:schemeClr val="tx1"/>
                </a:solidFill>
              </a:rPr>
              <a:t>Shallow work: “</a:t>
            </a:r>
            <a:r>
              <a:rPr lang="en-US" dirty="0" err="1">
                <a:solidFill>
                  <a:schemeClr val="tx1"/>
                </a:solidFill>
              </a:rPr>
              <a:t>Noncognitively</a:t>
            </a:r>
            <a:r>
              <a:rPr lang="en-US" dirty="0">
                <a:solidFill>
                  <a:schemeClr val="tx1"/>
                </a:solidFill>
              </a:rPr>
              <a:t> demanding, logistical-style tasks, often performed while distracted. These efforts tend to not create much new value in the world and are easy to replicate.”</a:t>
            </a:r>
          </a:p>
          <a:p>
            <a:pPr marL="0" indent="0">
              <a:buNone/>
            </a:pPr>
            <a:r>
              <a:rPr lang="en-US" dirty="0">
                <a:solidFill>
                  <a:schemeClr val="tx1"/>
                </a:solidFill>
              </a:rPr>
              <a:t>From “Deep Work” by Cal Newport</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0398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what do you enjoy?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Take a minute to answer these questions in your journal:</a:t>
            </a:r>
          </a:p>
          <a:p>
            <a:pPr lvl="1"/>
            <a:r>
              <a:rPr lang="en-US" dirty="0"/>
              <a:t>What skills or activities drew you to your work in the first place?</a:t>
            </a:r>
          </a:p>
          <a:p>
            <a:pPr lvl="1"/>
            <a:r>
              <a:rPr lang="en-US" dirty="0"/>
              <a:t>What deep play activities might allow you to practice some of those skills and activities in a different medium, pace, or scale?</a:t>
            </a:r>
          </a:p>
          <a:p>
            <a:pPr lvl="1"/>
            <a:r>
              <a:rPr lang="en-US" dirty="0"/>
              <a:t>We’ll talk about these in breakout rooms</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25787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how do I make time?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Schedule your deep play and your rest (and maybe your deep work, too)</a:t>
            </a:r>
          </a:p>
          <a:p>
            <a:r>
              <a:rPr lang="en-US" dirty="0"/>
              <a:t>Try to reduce time spent on shallow work using methods we’ve already discussed in previous weeks</a:t>
            </a:r>
          </a:p>
          <a:p>
            <a:r>
              <a:rPr lang="en-US" dirty="0"/>
              <a:t>Take vacation time, even if it’s just to stay home and read books</a:t>
            </a:r>
          </a:p>
          <a:p>
            <a:r>
              <a:rPr lang="en-US" dirty="0"/>
              <a:t>Strengthen those boundaries between work and life</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175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6D6-2870-4943-8772-870C0FEBE541}"/>
              </a:ext>
            </a:extLst>
          </p:cNvPr>
          <p:cNvSpPr>
            <a:spLocks noGrp="1"/>
          </p:cNvSpPr>
          <p:nvPr>
            <p:ph type="title"/>
          </p:nvPr>
        </p:nvSpPr>
        <p:spPr/>
        <p:txBody>
          <a:bodyPr/>
          <a:lstStyle/>
          <a:p>
            <a:r>
              <a:rPr lang="en-US" dirty="0"/>
              <a:t>takeaway messages…</a:t>
            </a:r>
          </a:p>
        </p:txBody>
      </p:sp>
      <p:sp>
        <p:nvSpPr>
          <p:cNvPr id="3" name="Content Placeholder 2">
            <a:extLst>
              <a:ext uri="{FF2B5EF4-FFF2-40B4-BE49-F238E27FC236}">
                <a16:creationId xmlns:a16="http://schemas.microsoft.com/office/drawing/2014/main" id="{2F1539A7-F796-7C49-99B3-9764DE694660}"/>
              </a:ext>
            </a:extLst>
          </p:cNvPr>
          <p:cNvSpPr>
            <a:spLocks noGrp="1"/>
          </p:cNvSpPr>
          <p:nvPr>
            <p:ph idx="1"/>
          </p:nvPr>
        </p:nvSpPr>
        <p:spPr/>
        <p:txBody>
          <a:bodyPr>
            <a:normAutofit/>
          </a:bodyPr>
          <a:lstStyle/>
          <a:p>
            <a:r>
              <a:rPr lang="en-US" dirty="0"/>
              <a:t>You need regular rest and recovery to be productive and healthy and happy</a:t>
            </a:r>
          </a:p>
          <a:p>
            <a:r>
              <a:rPr lang="en-US" dirty="0"/>
              <a:t>Best practices mean protecting your rest and recovery time, and protecting your deep work time</a:t>
            </a:r>
          </a:p>
          <a:p>
            <a:r>
              <a:rPr lang="en-US" dirty="0"/>
              <a:t>There’s no “one weird trick” that will do this for you – you have to learn how to do this effectively through trial and error</a:t>
            </a:r>
          </a:p>
          <a:p>
            <a:r>
              <a:rPr lang="en-US" dirty="0"/>
              <a:t>Be mindful throughout this process – there is no one right way to approach it. Listen to yourself.</a:t>
            </a:r>
          </a:p>
        </p:txBody>
      </p:sp>
      <p:sp>
        <p:nvSpPr>
          <p:cNvPr id="4" name="Slide Number Placeholder 3">
            <a:extLst>
              <a:ext uri="{FF2B5EF4-FFF2-40B4-BE49-F238E27FC236}">
                <a16:creationId xmlns:a16="http://schemas.microsoft.com/office/drawing/2014/main" id="{5ADAB8A4-A8AC-104F-B26A-F3C656A61A12}"/>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38077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6D6-2870-4943-8772-870C0FEBE541}"/>
              </a:ext>
            </a:extLst>
          </p:cNvPr>
          <p:cNvSpPr>
            <a:spLocks noGrp="1"/>
          </p:cNvSpPr>
          <p:nvPr>
            <p:ph type="title"/>
          </p:nvPr>
        </p:nvSpPr>
        <p:spPr/>
        <p:txBody>
          <a:bodyPr/>
          <a:lstStyle/>
          <a:p>
            <a:r>
              <a:rPr lang="en-US" dirty="0"/>
              <a:t>in the next two weeks…</a:t>
            </a:r>
          </a:p>
        </p:txBody>
      </p:sp>
      <p:sp>
        <p:nvSpPr>
          <p:cNvPr id="3" name="Content Placeholder 2">
            <a:extLst>
              <a:ext uri="{FF2B5EF4-FFF2-40B4-BE49-F238E27FC236}">
                <a16:creationId xmlns:a16="http://schemas.microsoft.com/office/drawing/2014/main" id="{2F1539A7-F796-7C49-99B3-9764DE694660}"/>
              </a:ext>
            </a:extLst>
          </p:cNvPr>
          <p:cNvSpPr>
            <a:spLocks noGrp="1"/>
          </p:cNvSpPr>
          <p:nvPr>
            <p:ph idx="1"/>
          </p:nvPr>
        </p:nvSpPr>
        <p:spPr/>
        <p:txBody>
          <a:bodyPr>
            <a:normAutofit/>
          </a:bodyPr>
          <a:lstStyle/>
          <a:p>
            <a:pPr fontAlgn="base"/>
            <a:r>
              <a:rPr lang="en-US" dirty="0"/>
              <a:t>We have no more webinars, but I encourage you to continue practicing setting boundaries, tracking your work time, cultivating rest and recovery time, and reflecting on your experiences through journaling</a:t>
            </a:r>
          </a:p>
        </p:txBody>
      </p:sp>
      <p:sp>
        <p:nvSpPr>
          <p:cNvPr id="4" name="Slide Number Placeholder 3">
            <a:extLst>
              <a:ext uri="{FF2B5EF4-FFF2-40B4-BE49-F238E27FC236}">
                <a16:creationId xmlns:a16="http://schemas.microsoft.com/office/drawing/2014/main" id="{224C7285-04BF-E443-9E45-244C5CD05F33}"/>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32933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816-7F8F-C64B-A82A-6611D49AB24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C804767-525C-1E4B-8E9D-57474B1AC684}"/>
              </a:ext>
            </a:extLst>
          </p:cNvPr>
          <p:cNvSpPr>
            <a:spLocks noGrp="1"/>
          </p:cNvSpPr>
          <p:nvPr>
            <p:ph idx="1"/>
          </p:nvPr>
        </p:nvSpPr>
        <p:spPr/>
        <p:txBody>
          <a:bodyPr>
            <a:normAutofit/>
          </a:bodyPr>
          <a:lstStyle/>
          <a:p>
            <a:pPr fontAlgn="base"/>
            <a:r>
              <a:rPr lang="en-US" dirty="0">
                <a:solidFill>
                  <a:schemeClr val="tx1"/>
                </a:solidFill>
              </a:rPr>
              <a:t>I will add content for week four to the website which will contain:</a:t>
            </a:r>
          </a:p>
          <a:p>
            <a:pPr lvl="1" fontAlgn="base"/>
            <a:r>
              <a:rPr lang="en-US" dirty="0">
                <a:solidFill>
                  <a:schemeClr val="tx1"/>
                </a:solidFill>
              </a:rPr>
              <a:t>A copy of the slides</a:t>
            </a:r>
          </a:p>
          <a:p>
            <a:pPr lvl="1" fontAlgn="base"/>
            <a:r>
              <a:rPr lang="en-US" dirty="0">
                <a:solidFill>
                  <a:schemeClr val="tx1"/>
                </a:solidFill>
              </a:rPr>
              <a:t>An updated list of tools and resources mentioned</a:t>
            </a:r>
          </a:p>
          <a:p>
            <a:pPr fontAlgn="base"/>
            <a:r>
              <a:rPr lang="en-US" dirty="0"/>
              <a:t>Find some time for deep play, and start cutting out the things that make you neither happy nor productive!</a:t>
            </a:r>
            <a:endParaRPr lang="en-US" dirty="0">
              <a:solidFill>
                <a:schemeClr val="tx1"/>
              </a:solidFill>
            </a:endParaRPr>
          </a:p>
        </p:txBody>
      </p:sp>
      <p:sp>
        <p:nvSpPr>
          <p:cNvPr id="4" name="Slide Number Placeholder 3">
            <a:extLst>
              <a:ext uri="{FF2B5EF4-FFF2-40B4-BE49-F238E27FC236}">
                <a16:creationId xmlns:a16="http://schemas.microsoft.com/office/drawing/2014/main" id="{505D874E-4E04-A745-B899-8DEB6C7246B8}"/>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28034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F4FF-676C-3A47-BE81-76FF4620126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4FAC0A2-40EB-A144-8E5B-723E49F27268}"/>
              </a:ext>
            </a:extLst>
          </p:cNvPr>
          <p:cNvSpPr>
            <a:spLocks noGrp="1"/>
          </p:cNvSpPr>
          <p:nvPr>
            <p:ph idx="1"/>
          </p:nvPr>
        </p:nvSpPr>
        <p:spPr/>
        <p:txBody>
          <a:bodyPr/>
          <a:lstStyle/>
          <a:p>
            <a:r>
              <a:rPr lang="en-US" dirty="0"/>
              <a:t>If you have any questions, feel free to contact me</a:t>
            </a:r>
          </a:p>
          <a:p>
            <a:pPr lvl="1"/>
            <a:r>
              <a:rPr lang="en-US" dirty="0"/>
              <a:t>✉️ </a:t>
            </a:r>
            <a:r>
              <a:rPr lang="en-US" dirty="0">
                <a:hlinkClick r:id="rId3"/>
              </a:rPr>
              <a:t>cberger@smith.edu</a:t>
            </a:r>
            <a:endParaRPr lang="en-US" dirty="0"/>
          </a:p>
          <a:p>
            <a:pPr lvl="1"/>
            <a:r>
              <a:rPr lang="en-US" dirty="0"/>
              <a:t>🖥 </a:t>
            </a:r>
            <a:r>
              <a:rPr lang="en-US" dirty="0">
                <a:hlinkClick r:id="rId4"/>
              </a:rPr>
              <a:t>www.caseyeberger.com</a:t>
            </a:r>
            <a:r>
              <a:rPr lang="en-US" dirty="0"/>
              <a:t> </a:t>
            </a:r>
          </a:p>
        </p:txBody>
      </p:sp>
      <p:sp>
        <p:nvSpPr>
          <p:cNvPr id="4" name="Slide Number Placeholder 3">
            <a:extLst>
              <a:ext uri="{FF2B5EF4-FFF2-40B4-BE49-F238E27FC236}">
                <a16:creationId xmlns:a16="http://schemas.microsoft.com/office/drawing/2014/main" id="{383D0A42-6804-E14B-949C-327E8691FC1A}"/>
              </a:ext>
            </a:extLst>
          </p:cNvPr>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27657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freeing and frustrating</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p:txBody>
          <a:bodyPr>
            <a:normAutofit/>
          </a:bodyPr>
          <a:lstStyle/>
          <a:p>
            <a:r>
              <a:rPr lang="en-US" dirty="0"/>
              <a:t>So much of our time is spent on things that bring us neither joy nor success</a:t>
            </a:r>
            <a:endParaRPr lang="en-US" b="1" dirty="0">
              <a:solidFill>
                <a:srgbClr val="FF0000"/>
              </a:solidFill>
            </a:endParaRPr>
          </a:p>
          <a:p>
            <a:r>
              <a:rPr lang="en-US" dirty="0">
                <a:solidFill>
                  <a:schemeClr val="tx1"/>
                </a:solidFill>
              </a:rPr>
              <a:t>How can we break this habit?</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5718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mindfulness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0" y="2556932"/>
            <a:ext cx="4411720" cy="3318936"/>
          </a:xfrm>
        </p:spPr>
        <p:txBody>
          <a:bodyPr>
            <a:normAutofit/>
          </a:bodyPr>
          <a:lstStyle/>
          <a:p>
            <a:r>
              <a:rPr lang="en-US" dirty="0">
                <a:solidFill>
                  <a:schemeClr val="tx1"/>
                </a:solidFill>
              </a:rPr>
              <a:t>You don’t have to take up meditation or yoga</a:t>
            </a:r>
          </a:p>
          <a:p>
            <a:r>
              <a:rPr lang="en-US" dirty="0">
                <a:solidFill>
                  <a:schemeClr val="tx1"/>
                </a:solidFill>
              </a:rPr>
              <a:t>Just start to become aware of when distractions arise </a:t>
            </a:r>
          </a:p>
          <a:p>
            <a:r>
              <a:rPr lang="en-US" dirty="0">
                <a:solidFill>
                  <a:schemeClr val="tx1"/>
                </a:solidFill>
              </a:rPr>
              <a:t>Be deliberate (“intentional”) about your time</a:t>
            </a:r>
          </a:p>
          <a:p>
            <a:r>
              <a:rPr lang="en-US" dirty="0">
                <a:solidFill>
                  <a:schemeClr val="tx1"/>
                </a:solidFill>
              </a:rPr>
              <a:t>A little planning goes a long way</a:t>
            </a:r>
          </a:p>
          <a:p>
            <a:endParaRPr lang="en-US" dirty="0">
              <a:solidFill>
                <a:schemeClr val="tx1"/>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4</a:t>
            </a:fld>
            <a:endParaRPr lang="en-US" dirty="0"/>
          </a:p>
        </p:txBody>
      </p:sp>
      <p:pic>
        <p:nvPicPr>
          <p:cNvPr id="10" name="Picture 9">
            <a:extLst>
              <a:ext uri="{FF2B5EF4-FFF2-40B4-BE49-F238E27FC236}">
                <a16:creationId xmlns:a16="http://schemas.microsoft.com/office/drawing/2014/main" id="{68FD37F0-FFF6-EB4A-8F8E-7A48AF0CB671}"/>
              </a:ext>
            </a:extLst>
          </p:cNvPr>
          <p:cNvPicPr>
            <a:picLocks noChangeAspect="1"/>
          </p:cNvPicPr>
          <p:nvPr/>
        </p:nvPicPr>
        <p:blipFill>
          <a:blip r:embed="rId3"/>
          <a:stretch>
            <a:fillRect/>
          </a:stretch>
        </p:blipFill>
        <p:spPr>
          <a:xfrm>
            <a:off x="5707120" y="2507946"/>
            <a:ext cx="5544208" cy="3481918"/>
          </a:xfrm>
          <a:prstGeom prst="rect">
            <a:avLst/>
          </a:prstGeom>
        </p:spPr>
      </p:pic>
      <p:sp>
        <p:nvSpPr>
          <p:cNvPr id="12" name="Freeform 11">
            <a:extLst>
              <a:ext uri="{FF2B5EF4-FFF2-40B4-BE49-F238E27FC236}">
                <a16:creationId xmlns:a16="http://schemas.microsoft.com/office/drawing/2014/main" id="{3EE429A8-D93F-9D4C-88C8-AE38DDF3B143}"/>
              </a:ext>
            </a:extLst>
          </p:cNvPr>
          <p:cNvSpPr/>
          <p:nvPr/>
        </p:nvSpPr>
        <p:spPr>
          <a:xfrm>
            <a:off x="5888051" y="4289989"/>
            <a:ext cx="3623417" cy="393106"/>
          </a:xfrm>
          <a:custGeom>
            <a:avLst/>
            <a:gdLst>
              <a:gd name="connsiteX0" fmla="*/ 1734797 w 3393496"/>
              <a:gd name="connsiteY0" fmla="*/ 0 h 324740"/>
              <a:gd name="connsiteX1" fmla="*/ 1666430 w 3393496"/>
              <a:gd name="connsiteY1" fmla="*/ 8546 h 324740"/>
              <a:gd name="connsiteX2" fmla="*/ 1563881 w 3393496"/>
              <a:gd name="connsiteY2" fmla="*/ 25638 h 324740"/>
              <a:gd name="connsiteX3" fmla="*/ 1162228 w 3393496"/>
              <a:gd name="connsiteY3" fmla="*/ 42729 h 324740"/>
              <a:gd name="connsiteX4" fmla="*/ 811851 w 3393496"/>
              <a:gd name="connsiteY4" fmla="*/ 51275 h 324740"/>
              <a:gd name="connsiteX5" fmla="*/ 615298 w 3393496"/>
              <a:gd name="connsiteY5" fmla="*/ 59821 h 324740"/>
              <a:gd name="connsiteX6" fmla="*/ 205099 w 3393496"/>
              <a:gd name="connsiteY6" fmla="*/ 68366 h 324740"/>
              <a:gd name="connsiteX7" fmla="*/ 153825 w 3393496"/>
              <a:gd name="connsiteY7" fmla="*/ 76912 h 324740"/>
              <a:gd name="connsiteX8" fmla="*/ 94004 w 3393496"/>
              <a:gd name="connsiteY8" fmla="*/ 102550 h 324740"/>
              <a:gd name="connsiteX9" fmla="*/ 68367 w 3393496"/>
              <a:gd name="connsiteY9" fmla="*/ 111095 h 324740"/>
              <a:gd name="connsiteX10" fmla="*/ 8546 w 3393496"/>
              <a:gd name="connsiteY10" fmla="*/ 162370 h 324740"/>
              <a:gd name="connsiteX11" fmla="*/ 0 w 3393496"/>
              <a:gd name="connsiteY11" fmla="*/ 188008 h 324740"/>
              <a:gd name="connsiteX12" fmla="*/ 8546 w 3393496"/>
              <a:gd name="connsiteY12" fmla="*/ 239282 h 324740"/>
              <a:gd name="connsiteX13" fmla="*/ 42729 w 3393496"/>
              <a:gd name="connsiteY13" fmla="*/ 273466 h 324740"/>
              <a:gd name="connsiteX14" fmla="*/ 111096 w 3393496"/>
              <a:gd name="connsiteY14" fmla="*/ 307649 h 324740"/>
              <a:gd name="connsiteX15" fmla="*/ 264920 w 3393496"/>
              <a:gd name="connsiteY15" fmla="*/ 324740 h 324740"/>
              <a:gd name="connsiteX16" fmla="*/ 1256232 w 3393496"/>
              <a:gd name="connsiteY16" fmla="*/ 316195 h 324740"/>
              <a:gd name="connsiteX17" fmla="*/ 2444098 w 3393496"/>
              <a:gd name="connsiteY17" fmla="*/ 307649 h 324740"/>
              <a:gd name="connsiteX18" fmla="*/ 2683380 w 3393496"/>
              <a:gd name="connsiteY18" fmla="*/ 290557 h 324740"/>
              <a:gd name="connsiteX19" fmla="*/ 2871387 w 3393496"/>
              <a:gd name="connsiteY19" fmla="*/ 282011 h 324740"/>
              <a:gd name="connsiteX20" fmla="*/ 3016666 w 3393496"/>
              <a:gd name="connsiteY20" fmla="*/ 273466 h 324740"/>
              <a:gd name="connsiteX21" fmla="*/ 3161944 w 3393496"/>
              <a:gd name="connsiteY21" fmla="*/ 247828 h 324740"/>
              <a:gd name="connsiteX22" fmla="*/ 3204673 w 3393496"/>
              <a:gd name="connsiteY22" fmla="*/ 230737 h 324740"/>
              <a:gd name="connsiteX23" fmla="*/ 3281585 w 3393496"/>
              <a:gd name="connsiteY23" fmla="*/ 205099 h 324740"/>
              <a:gd name="connsiteX24" fmla="*/ 3367043 w 3393496"/>
              <a:gd name="connsiteY24" fmla="*/ 145279 h 324740"/>
              <a:gd name="connsiteX25" fmla="*/ 3392681 w 3393496"/>
              <a:gd name="connsiteY25" fmla="*/ 94004 h 324740"/>
              <a:gd name="connsiteX26" fmla="*/ 3315769 w 3393496"/>
              <a:gd name="connsiteY26" fmla="*/ 51275 h 324740"/>
              <a:gd name="connsiteX27" fmla="*/ 3281585 w 3393496"/>
              <a:gd name="connsiteY27" fmla="*/ 42729 h 324740"/>
              <a:gd name="connsiteX28" fmla="*/ 1956987 w 3393496"/>
              <a:gd name="connsiteY28" fmla="*/ 59821 h 324740"/>
              <a:gd name="connsiteX29" fmla="*/ 1555335 w 3393496"/>
              <a:gd name="connsiteY29" fmla="*/ 76912 h 324740"/>
              <a:gd name="connsiteX30" fmla="*/ 1478423 w 3393496"/>
              <a:gd name="connsiteY30" fmla="*/ 76912 h 32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93496" h="324740">
                <a:moveTo>
                  <a:pt x="1734797" y="0"/>
                </a:moveTo>
                <a:cubicBezTo>
                  <a:pt x="1712008" y="2849"/>
                  <a:pt x="1689084" y="4770"/>
                  <a:pt x="1666430" y="8546"/>
                </a:cubicBezTo>
                <a:cubicBezTo>
                  <a:pt x="1570472" y="24539"/>
                  <a:pt x="1721129" y="11965"/>
                  <a:pt x="1563881" y="25638"/>
                </a:cubicBezTo>
                <a:cubicBezTo>
                  <a:pt x="1428989" y="37367"/>
                  <a:pt x="1298982" y="38982"/>
                  <a:pt x="1162228" y="42729"/>
                </a:cubicBezTo>
                <a:lnTo>
                  <a:pt x="811851" y="51275"/>
                </a:lnTo>
                <a:cubicBezTo>
                  <a:pt x="746303" y="53323"/>
                  <a:pt x="680852" y="57974"/>
                  <a:pt x="615298" y="59821"/>
                </a:cubicBezTo>
                <a:lnTo>
                  <a:pt x="205099" y="68366"/>
                </a:lnTo>
                <a:cubicBezTo>
                  <a:pt x="188008" y="71215"/>
                  <a:pt x="170739" y="73153"/>
                  <a:pt x="153825" y="76912"/>
                </a:cubicBezTo>
                <a:cubicBezTo>
                  <a:pt x="126072" y="83080"/>
                  <a:pt x="122144" y="90490"/>
                  <a:pt x="94004" y="102550"/>
                </a:cubicBezTo>
                <a:cubicBezTo>
                  <a:pt x="85724" y="106098"/>
                  <a:pt x="76913" y="108247"/>
                  <a:pt x="68367" y="111095"/>
                </a:cubicBezTo>
                <a:cubicBezTo>
                  <a:pt x="52574" y="122940"/>
                  <a:pt x="20447" y="144519"/>
                  <a:pt x="8546" y="162370"/>
                </a:cubicBezTo>
                <a:cubicBezTo>
                  <a:pt x="3549" y="169865"/>
                  <a:pt x="2849" y="179462"/>
                  <a:pt x="0" y="188008"/>
                </a:cubicBezTo>
                <a:cubicBezTo>
                  <a:pt x="2849" y="205099"/>
                  <a:pt x="797" y="223784"/>
                  <a:pt x="8546" y="239282"/>
                </a:cubicBezTo>
                <a:cubicBezTo>
                  <a:pt x="15753" y="253695"/>
                  <a:pt x="30494" y="262979"/>
                  <a:pt x="42729" y="273466"/>
                </a:cubicBezTo>
                <a:cubicBezTo>
                  <a:pt x="61718" y="289742"/>
                  <a:pt x="87825" y="300668"/>
                  <a:pt x="111096" y="307649"/>
                </a:cubicBezTo>
                <a:cubicBezTo>
                  <a:pt x="154766" y="320750"/>
                  <a:pt x="230064" y="322059"/>
                  <a:pt x="264920" y="324740"/>
                </a:cubicBezTo>
                <a:lnTo>
                  <a:pt x="1256232" y="316195"/>
                </a:lnTo>
                <a:lnTo>
                  <a:pt x="2444098" y="307649"/>
                </a:lnTo>
                <a:cubicBezTo>
                  <a:pt x="2487887" y="307080"/>
                  <a:pt x="2634927" y="293326"/>
                  <a:pt x="2683380" y="290557"/>
                </a:cubicBezTo>
                <a:cubicBezTo>
                  <a:pt x="2746012" y="286978"/>
                  <a:pt x="2808736" y="285224"/>
                  <a:pt x="2871387" y="282011"/>
                </a:cubicBezTo>
                <a:lnTo>
                  <a:pt x="3016666" y="273466"/>
                </a:lnTo>
                <a:cubicBezTo>
                  <a:pt x="3093987" y="262420"/>
                  <a:pt x="3109546" y="267477"/>
                  <a:pt x="3161944" y="247828"/>
                </a:cubicBezTo>
                <a:cubicBezTo>
                  <a:pt x="3176307" y="242442"/>
                  <a:pt x="3190227" y="235896"/>
                  <a:pt x="3204673" y="230737"/>
                </a:cubicBezTo>
                <a:cubicBezTo>
                  <a:pt x="3230123" y="221648"/>
                  <a:pt x="3259099" y="220089"/>
                  <a:pt x="3281585" y="205099"/>
                </a:cubicBezTo>
                <a:cubicBezTo>
                  <a:pt x="3344711" y="163016"/>
                  <a:pt x="3316427" y="183241"/>
                  <a:pt x="3367043" y="145279"/>
                </a:cubicBezTo>
                <a:cubicBezTo>
                  <a:pt x="3368729" y="142751"/>
                  <a:pt x="3398781" y="102544"/>
                  <a:pt x="3392681" y="94004"/>
                </a:cubicBezTo>
                <a:cubicBezTo>
                  <a:pt x="3376987" y="72033"/>
                  <a:pt x="3342003" y="58771"/>
                  <a:pt x="3315769" y="51275"/>
                </a:cubicBezTo>
                <a:cubicBezTo>
                  <a:pt x="3304476" y="48048"/>
                  <a:pt x="3292980" y="45578"/>
                  <a:pt x="3281585" y="42729"/>
                </a:cubicBezTo>
                <a:cubicBezTo>
                  <a:pt x="2735748" y="76845"/>
                  <a:pt x="3311136" y="43408"/>
                  <a:pt x="1956987" y="59821"/>
                </a:cubicBezTo>
                <a:cubicBezTo>
                  <a:pt x="1813833" y="61556"/>
                  <a:pt x="1696614" y="72203"/>
                  <a:pt x="1555335" y="76912"/>
                </a:cubicBezTo>
                <a:cubicBezTo>
                  <a:pt x="1529712" y="77766"/>
                  <a:pt x="1504060" y="76912"/>
                  <a:pt x="1478423" y="76912"/>
                </a:cubicBezTo>
              </a:path>
            </a:pathLst>
          </a:cu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1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activity: WOOP</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Remember WOOP? </a:t>
            </a:r>
          </a:p>
          <a:p>
            <a:r>
              <a:rPr lang="en-US" dirty="0">
                <a:solidFill>
                  <a:schemeClr val="tx1"/>
                </a:solidFill>
              </a:rPr>
              <a:t>Wish, Outcome, Obstacle, Plan</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7606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activity: WOOP</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t>Wish: what is the wish or goal you would like to fulfill?</a:t>
            </a:r>
          </a:p>
          <a:p>
            <a:r>
              <a:rPr lang="en-US" dirty="0"/>
              <a:t>Outcome: what is the best result or feeling that will come from fulfilling that wish or goal?</a:t>
            </a:r>
          </a:p>
          <a:p>
            <a:r>
              <a:rPr lang="en-US" dirty="0"/>
              <a:t>Obstacle: what </a:t>
            </a:r>
            <a:r>
              <a:rPr lang="en-US" i="1" dirty="0"/>
              <a:t>internal</a:t>
            </a:r>
            <a:r>
              <a:rPr lang="en-US" dirty="0"/>
              <a:t> thing is holding you back from accomplishing your wish or goal?</a:t>
            </a:r>
          </a:p>
          <a:p>
            <a:r>
              <a:rPr lang="en-US" dirty="0"/>
              <a:t>Plan: If [obstacle], then I will [action]</a:t>
            </a:r>
            <a:endParaRPr lang="en-US" dirty="0">
              <a:solidFill>
                <a:schemeClr val="tx1"/>
              </a:solidFill>
            </a:endParaRP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17719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activity: WOOP</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Remember WOOP? </a:t>
            </a:r>
          </a:p>
          <a:p>
            <a:r>
              <a:rPr lang="en-US" dirty="0">
                <a:solidFill>
                  <a:schemeClr val="tx1"/>
                </a:solidFill>
              </a:rPr>
              <a:t>Wish, Outcome, Obstacle, Plan</a:t>
            </a:r>
          </a:p>
          <a:p>
            <a:r>
              <a:rPr lang="en-US" dirty="0">
                <a:solidFill>
                  <a:schemeClr val="tx1"/>
                </a:solidFill>
              </a:rPr>
              <a:t>Wish: to spend less time on the things that are neither helpful for your work nor your mental health</a:t>
            </a:r>
          </a:p>
          <a:p>
            <a:r>
              <a:rPr lang="en-US" dirty="0">
                <a:solidFill>
                  <a:schemeClr val="tx1"/>
                </a:solidFill>
              </a:rPr>
              <a:t>Now, you fill in the rest, and we’ll discuss in breakout rooms</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8904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what to do with this extra time</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Don’t spend it all on work</a:t>
            </a:r>
          </a:p>
          <a:p>
            <a:r>
              <a:rPr lang="en-US" dirty="0">
                <a:solidFill>
                  <a:schemeClr val="tx1"/>
                </a:solidFill>
              </a:rPr>
              <a:t>“Why not? Won’t that make me super extra amazingly productive?”</a:t>
            </a:r>
          </a:p>
          <a:p>
            <a:r>
              <a:rPr lang="en-US" dirty="0">
                <a:solidFill>
                  <a:schemeClr val="tx1"/>
                </a:solidFill>
              </a:rPr>
              <a:t>Nope</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12120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limits on productivity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Studies suggest that even with years of practice and good habits, the human brain can’t maintain deep focus for more than about four hours in a day</a:t>
            </a:r>
            <a:br>
              <a:rPr lang="en-US" dirty="0">
                <a:solidFill>
                  <a:schemeClr val="tx1"/>
                </a:solidFill>
              </a:rPr>
            </a:br>
            <a:r>
              <a:rPr lang="en-US" dirty="0">
                <a:solidFill>
                  <a:schemeClr val="tx1"/>
                </a:solidFill>
              </a:rPr>
              <a:t>- from “Deep Work” by Cal Newport</a:t>
            </a:r>
          </a:p>
          <a:p>
            <a:r>
              <a:rPr lang="en-US" dirty="0">
                <a:solidFill>
                  <a:schemeClr val="tx1"/>
                </a:solidFill>
              </a:rPr>
              <a:t>Quality over quantity</a:t>
            </a:r>
          </a:p>
          <a:p>
            <a:r>
              <a:rPr lang="en-US" dirty="0">
                <a:solidFill>
                  <a:schemeClr val="tx1"/>
                </a:solidFill>
              </a:rPr>
              <a:t>Some shallow work is unavoidable, but the heart of what you do is deep work: don’t forget that</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28168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442</TotalTime>
  <Words>1437</Words>
  <Application>Microsoft Macintosh PowerPoint</Application>
  <PresentationFormat>Widescreen</PresentationFormat>
  <Paragraphs>186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Garamond</vt:lpstr>
      <vt:lpstr>Organic</vt:lpstr>
      <vt:lpstr>Work-Life Webinar</vt:lpstr>
      <vt:lpstr>deep versus shallow work</vt:lpstr>
      <vt:lpstr>freeing and frustrating</vt:lpstr>
      <vt:lpstr>mindfulness </vt:lpstr>
      <vt:lpstr>activity: WOOP</vt:lpstr>
      <vt:lpstr>activity: WOOP</vt:lpstr>
      <vt:lpstr>activity: WOOP</vt:lpstr>
      <vt:lpstr>what to do with this extra time</vt:lpstr>
      <vt:lpstr>limits on productivity</vt:lpstr>
      <vt:lpstr>PowerPoint Presentation</vt:lpstr>
      <vt:lpstr>why waste time on rest and recovery? </vt:lpstr>
      <vt:lpstr>why waste time on rest and recovery? </vt:lpstr>
      <vt:lpstr>rest and recovery</vt:lpstr>
      <vt:lpstr>deep play</vt:lpstr>
      <vt:lpstr>deep play</vt:lpstr>
      <vt:lpstr>deep play</vt:lpstr>
      <vt:lpstr>deep play</vt:lpstr>
      <vt:lpstr>deep play</vt:lpstr>
      <vt:lpstr>deep play</vt:lpstr>
      <vt:lpstr>what do you enjoy? </vt:lpstr>
      <vt:lpstr>how do I make time? </vt:lpstr>
      <vt:lpstr>takeaway messages…</vt:lpstr>
      <vt:lpstr>in the next two weeks…</vt:lpstr>
      <vt:lpstr>resources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Work-Life Webinar</dc:title>
  <dc:creator>Casey Berger</dc:creator>
  <cp:lastModifiedBy>Casey Berger</cp:lastModifiedBy>
  <cp:revision>62</cp:revision>
  <dcterms:created xsi:type="dcterms:W3CDTF">2020-12-07T21:32:37Z</dcterms:created>
  <dcterms:modified xsi:type="dcterms:W3CDTF">2021-11-04T20:25:25Z</dcterms:modified>
</cp:coreProperties>
</file>