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257" r:id="rId3"/>
    <p:sldId id="297" r:id="rId4"/>
    <p:sldId id="296" r:id="rId5"/>
    <p:sldId id="265" r:id="rId6"/>
    <p:sldId id="319" r:id="rId7"/>
    <p:sldId id="298" r:id="rId8"/>
    <p:sldId id="307" r:id="rId9"/>
    <p:sldId id="305" r:id="rId10"/>
    <p:sldId id="314" r:id="rId11"/>
    <p:sldId id="301" r:id="rId12"/>
    <p:sldId id="320" r:id="rId13"/>
    <p:sldId id="292" r:id="rId14"/>
    <p:sldId id="262" r:id="rId15"/>
    <p:sldId id="294" r:id="rId16"/>
    <p:sldId id="295" r:id="rId17"/>
    <p:sldId id="317" r:id="rId18"/>
    <p:sldId id="266" r:id="rId19"/>
    <p:sldId id="321" r:id="rId20"/>
    <p:sldId id="270" r:id="rId21"/>
    <p:sldId id="303" r:id="rId22"/>
    <p:sldId id="308" r:id="rId23"/>
    <p:sldId id="315" r:id="rId24"/>
    <p:sldId id="309" r:id="rId25"/>
    <p:sldId id="310" r:id="rId26"/>
    <p:sldId id="300" r:id="rId27"/>
    <p:sldId id="312" r:id="rId28"/>
    <p:sldId id="284" r:id="rId29"/>
    <p:sldId id="285" r:id="rId30"/>
    <p:sldId id="283" r:id="rId31"/>
    <p:sldId id="276" r:id="rId32"/>
    <p:sldId id="286" r:id="rId33"/>
    <p:sldId id="313" r:id="rId34"/>
    <p:sldId id="267" r:id="rId35"/>
    <p:sldId id="302" r:id="rId36"/>
    <p:sldId id="30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3"/>
    <p:restoredTop sz="86494"/>
  </p:normalViewPr>
  <p:slideViewPr>
    <p:cSldViewPr snapToGrid="0" snapToObjects="1">
      <p:cViewPr varScale="1">
        <p:scale>
          <a:sx n="87" d="100"/>
          <a:sy n="87" d="100"/>
        </p:scale>
        <p:origin x="216" y="5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DB308F-51D3-294E-A296-FAED1E2FE678}" type="datetimeFigureOut">
              <a:rPr lang="en-US" smtClean="0"/>
              <a:t>1/22/23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530F9-C0E9-4D46-8244-C2E7EBD65534}" type="slidenum">
              <a:rPr lang="en-US" smtClean="0"/>
              <a:t>‹#›</a:t>
            </a:fld>
            <a:endParaRPr lang="en-US"/>
          </a:p>
        </p:txBody>
      </p:sp>
    </p:spTree>
    <p:extLst>
      <p:ext uri="{BB962C8B-B14F-4D97-AF65-F5344CB8AC3E}">
        <p14:creationId xmlns:p14="http://schemas.microsoft.com/office/powerpoint/2010/main" val="2227170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1</a:t>
            </a:fld>
            <a:endParaRPr lang="en-US"/>
          </a:p>
        </p:txBody>
      </p:sp>
    </p:spTree>
    <p:extLst>
      <p:ext uri="{BB962C8B-B14F-4D97-AF65-F5344CB8AC3E}">
        <p14:creationId xmlns:p14="http://schemas.microsoft.com/office/powerpoint/2010/main" val="2495139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BB04C-4454-ED44-8DF6-4C22690B8F39}" type="slidenum">
              <a:rPr lang="en-US" smtClean="0"/>
              <a:t>10</a:t>
            </a:fld>
            <a:endParaRPr lang="en-US"/>
          </a:p>
        </p:txBody>
      </p:sp>
    </p:spTree>
    <p:extLst>
      <p:ext uri="{BB962C8B-B14F-4D97-AF65-F5344CB8AC3E}">
        <p14:creationId xmlns:p14="http://schemas.microsoft.com/office/powerpoint/2010/main" val="2687952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11</a:t>
            </a:fld>
            <a:endParaRPr lang="en-US"/>
          </a:p>
        </p:txBody>
      </p:sp>
    </p:spTree>
    <p:extLst>
      <p:ext uri="{BB962C8B-B14F-4D97-AF65-F5344CB8AC3E}">
        <p14:creationId xmlns:p14="http://schemas.microsoft.com/office/powerpoint/2010/main" val="1927362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12</a:t>
            </a:fld>
            <a:endParaRPr lang="en-US"/>
          </a:p>
        </p:txBody>
      </p:sp>
    </p:spTree>
    <p:extLst>
      <p:ext uri="{BB962C8B-B14F-4D97-AF65-F5344CB8AC3E}">
        <p14:creationId xmlns:p14="http://schemas.microsoft.com/office/powerpoint/2010/main" val="3243284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6564D1-DEA2-864B-BD63-5129DB666FEE}" type="slidenum">
              <a:rPr lang="en-US" smtClean="0"/>
              <a:t>13</a:t>
            </a:fld>
            <a:endParaRPr lang="en-US"/>
          </a:p>
        </p:txBody>
      </p:sp>
    </p:spTree>
    <p:extLst>
      <p:ext uri="{BB962C8B-B14F-4D97-AF65-F5344CB8AC3E}">
        <p14:creationId xmlns:p14="http://schemas.microsoft.com/office/powerpoint/2010/main" val="1764615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6564D1-DEA2-864B-BD63-5129DB666FEE}" type="slidenum">
              <a:rPr lang="en-US" smtClean="0"/>
              <a:t>14</a:t>
            </a:fld>
            <a:endParaRPr lang="en-US"/>
          </a:p>
        </p:txBody>
      </p:sp>
    </p:spTree>
    <p:extLst>
      <p:ext uri="{BB962C8B-B14F-4D97-AF65-F5344CB8AC3E}">
        <p14:creationId xmlns:p14="http://schemas.microsoft.com/office/powerpoint/2010/main" val="2150001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15</a:t>
            </a:fld>
            <a:endParaRPr lang="en-US"/>
          </a:p>
        </p:txBody>
      </p:sp>
    </p:spTree>
    <p:extLst>
      <p:ext uri="{BB962C8B-B14F-4D97-AF65-F5344CB8AC3E}">
        <p14:creationId xmlns:p14="http://schemas.microsoft.com/office/powerpoint/2010/main" val="2586565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6564D1-DEA2-864B-BD63-5129DB666FEE}" type="slidenum">
              <a:rPr lang="en-US" smtClean="0"/>
              <a:t>16</a:t>
            </a:fld>
            <a:endParaRPr lang="en-US"/>
          </a:p>
        </p:txBody>
      </p:sp>
    </p:spTree>
    <p:extLst>
      <p:ext uri="{BB962C8B-B14F-4D97-AF65-F5344CB8AC3E}">
        <p14:creationId xmlns:p14="http://schemas.microsoft.com/office/powerpoint/2010/main" val="1393972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6564D1-DEA2-864B-BD63-5129DB666FEE}" type="slidenum">
              <a:rPr lang="en-US" smtClean="0"/>
              <a:t>17</a:t>
            </a:fld>
            <a:endParaRPr lang="en-US"/>
          </a:p>
        </p:txBody>
      </p:sp>
    </p:spTree>
    <p:extLst>
      <p:ext uri="{BB962C8B-B14F-4D97-AF65-F5344CB8AC3E}">
        <p14:creationId xmlns:p14="http://schemas.microsoft.com/office/powerpoint/2010/main" val="113659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18</a:t>
            </a:fld>
            <a:endParaRPr lang="en-US"/>
          </a:p>
        </p:txBody>
      </p:sp>
    </p:spTree>
    <p:extLst>
      <p:ext uri="{BB962C8B-B14F-4D97-AF65-F5344CB8AC3E}">
        <p14:creationId xmlns:p14="http://schemas.microsoft.com/office/powerpoint/2010/main" val="1568670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19</a:t>
            </a:fld>
            <a:endParaRPr lang="en-US"/>
          </a:p>
        </p:txBody>
      </p:sp>
    </p:spTree>
    <p:extLst>
      <p:ext uri="{BB962C8B-B14F-4D97-AF65-F5344CB8AC3E}">
        <p14:creationId xmlns:p14="http://schemas.microsoft.com/office/powerpoint/2010/main" val="24258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2</a:t>
            </a:fld>
            <a:endParaRPr lang="en-US"/>
          </a:p>
        </p:txBody>
      </p:sp>
    </p:spTree>
    <p:extLst>
      <p:ext uri="{BB962C8B-B14F-4D97-AF65-F5344CB8AC3E}">
        <p14:creationId xmlns:p14="http://schemas.microsoft.com/office/powerpoint/2010/main" val="2270100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EBB04C-4454-ED44-8DF6-4C22690B8F39}" type="slidenum">
              <a:rPr lang="en-US" smtClean="0"/>
              <a:t>20</a:t>
            </a:fld>
            <a:endParaRPr lang="en-US"/>
          </a:p>
        </p:txBody>
      </p:sp>
    </p:spTree>
    <p:extLst>
      <p:ext uri="{BB962C8B-B14F-4D97-AF65-F5344CB8AC3E}">
        <p14:creationId xmlns:p14="http://schemas.microsoft.com/office/powerpoint/2010/main" val="204891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BB04C-4454-ED44-8DF6-4C22690B8F39}" type="slidenum">
              <a:rPr lang="en-US" smtClean="0"/>
              <a:t>21</a:t>
            </a:fld>
            <a:endParaRPr lang="en-US"/>
          </a:p>
        </p:txBody>
      </p:sp>
    </p:spTree>
    <p:extLst>
      <p:ext uri="{BB962C8B-B14F-4D97-AF65-F5344CB8AC3E}">
        <p14:creationId xmlns:p14="http://schemas.microsoft.com/office/powerpoint/2010/main" val="4186607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BB04C-4454-ED44-8DF6-4C22690B8F39}" type="slidenum">
              <a:rPr lang="en-US" smtClean="0"/>
              <a:t>22</a:t>
            </a:fld>
            <a:endParaRPr lang="en-US"/>
          </a:p>
        </p:txBody>
      </p:sp>
    </p:spTree>
    <p:extLst>
      <p:ext uri="{BB962C8B-B14F-4D97-AF65-F5344CB8AC3E}">
        <p14:creationId xmlns:p14="http://schemas.microsoft.com/office/powerpoint/2010/main" val="2579507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BB04C-4454-ED44-8DF6-4C22690B8F39}" type="slidenum">
              <a:rPr lang="en-US" smtClean="0"/>
              <a:t>23</a:t>
            </a:fld>
            <a:endParaRPr lang="en-US"/>
          </a:p>
        </p:txBody>
      </p:sp>
    </p:spTree>
    <p:extLst>
      <p:ext uri="{BB962C8B-B14F-4D97-AF65-F5344CB8AC3E}">
        <p14:creationId xmlns:p14="http://schemas.microsoft.com/office/powerpoint/2010/main" val="3912370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24</a:t>
            </a:fld>
            <a:endParaRPr lang="en-US"/>
          </a:p>
        </p:txBody>
      </p:sp>
    </p:spTree>
    <p:extLst>
      <p:ext uri="{BB962C8B-B14F-4D97-AF65-F5344CB8AC3E}">
        <p14:creationId xmlns:p14="http://schemas.microsoft.com/office/powerpoint/2010/main" val="3545407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25</a:t>
            </a:fld>
            <a:endParaRPr lang="en-US"/>
          </a:p>
        </p:txBody>
      </p:sp>
    </p:spTree>
    <p:extLst>
      <p:ext uri="{BB962C8B-B14F-4D97-AF65-F5344CB8AC3E}">
        <p14:creationId xmlns:p14="http://schemas.microsoft.com/office/powerpoint/2010/main" val="4093308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26</a:t>
            </a:fld>
            <a:endParaRPr lang="en-US"/>
          </a:p>
        </p:txBody>
      </p:sp>
    </p:spTree>
    <p:extLst>
      <p:ext uri="{BB962C8B-B14F-4D97-AF65-F5344CB8AC3E}">
        <p14:creationId xmlns:p14="http://schemas.microsoft.com/office/powerpoint/2010/main" val="3635120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27</a:t>
            </a:fld>
            <a:endParaRPr lang="en-US"/>
          </a:p>
        </p:txBody>
      </p:sp>
    </p:spTree>
    <p:extLst>
      <p:ext uri="{BB962C8B-B14F-4D97-AF65-F5344CB8AC3E}">
        <p14:creationId xmlns:p14="http://schemas.microsoft.com/office/powerpoint/2010/main" val="2110891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28</a:t>
            </a:fld>
            <a:endParaRPr lang="en-US"/>
          </a:p>
        </p:txBody>
      </p:sp>
    </p:spTree>
    <p:extLst>
      <p:ext uri="{BB962C8B-B14F-4D97-AF65-F5344CB8AC3E}">
        <p14:creationId xmlns:p14="http://schemas.microsoft.com/office/powerpoint/2010/main" val="2868662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29</a:t>
            </a:fld>
            <a:endParaRPr lang="en-US"/>
          </a:p>
        </p:txBody>
      </p:sp>
    </p:spTree>
    <p:extLst>
      <p:ext uri="{BB962C8B-B14F-4D97-AF65-F5344CB8AC3E}">
        <p14:creationId xmlns:p14="http://schemas.microsoft.com/office/powerpoint/2010/main" val="2220624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3</a:t>
            </a:fld>
            <a:endParaRPr lang="en-US"/>
          </a:p>
        </p:txBody>
      </p:sp>
    </p:spTree>
    <p:extLst>
      <p:ext uri="{BB962C8B-B14F-4D97-AF65-F5344CB8AC3E}">
        <p14:creationId xmlns:p14="http://schemas.microsoft.com/office/powerpoint/2010/main" val="690679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30</a:t>
            </a:fld>
            <a:endParaRPr lang="en-US"/>
          </a:p>
        </p:txBody>
      </p:sp>
    </p:spTree>
    <p:extLst>
      <p:ext uri="{BB962C8B-B14F-4D97-AF65-F5344CB8AC3E}">
        <p14:creationId xmlns:p14="http://schemas.microsoft.com/office/powerpoint/2010/main" val="747101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31</a:t>
            </a:fld>
            <a:endParaRPr lang="en-US"/>
          </a:p>
        </p:txBody>
      </p:sp>
    </p:spTree>
    <p:extLst>
      <p:ext uri="{BB962C8B-B14F-4D97-AF65-F5344CB8AC3E}">
        <p14:creationId xmlns:p14="http://schemas.microsoft.com/office/powerpoint/2010/main" val="1221605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564D1-DEA2-864B-BD63-5129DB666FEE}" type="slidenum">
              <a:rPr lang="en-US" smtClean="0"/>
              <a:t>32</a:t>
            </a:fld>
            <a:endParaRPr lang="en-US"/>
          </a:p>
        </p:txBody>
      </p:sp>
    </p:spTree>
    <p:extLst>
      <p:ext uri="{BB962C8B-B14F-4D97-AF65-F5344CB8AC3E}">
        <p14:creationId xmlns:p14="http://schemas.microsoft.com/office/powerpoint/2010/main" val="2890691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BB04C-4454-ED44-8DF6-4C22690B8F39}" type="slidenum">
              <a:rPr lang="en-US" smtClean="0"/>
              <a:t>34</a:t>
            </a:fld>
            <a:endParaRPr lang="en-US"/>
          </a:p>
        </p:txBody>
      </p:sp>
    </p:spTree>
    <p:extLst>
      <p:ext uri="{BB962C8B-B14F-4D97-AF65-F5344CB8AC3E}">
        <p14:creationId xmlns:p14="http://schemas.microsoft.com/office/powerpoint/2010/main" val="24633662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BB04C-4454-ED44-8DF6-4C22690B8F39}" type="slidenum">
              <a:rPr lang="en-US" smtClean="0"/>
              <a:t>35</a:t>
            </a:fld>
            <a:endParaRPr lang="en-US"/>
          </a:p>
        </p:txBody>
      </p:sp>
    </p:spTree>
    <p:extLst>
      <p:ext uri="{BB962C8B-B14F-4D97-AF65-F5344CB8AC3E}">
        <p14:creationId xmlns:p14="http://schemas.microsoft.com/office/powerpoint/2010/main" val="3509081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EBB04C-4454-ED44-8DF6-4C22690B8F39}" type="slidenum">
              <a:rPr lang="en-US" smtClean="0"/>
              <a:t>36</a:t>
            </a:fld>
            <a:endParaRPr lang="en-US"/>
          </a:p>
        </p:txBody>
      </p:sp>
    </p:spTree>
    <p:extLst>
      <p:ext uri="{BB962C8B-B14F-4D97-AF65-F5344CB8AC3E}">
        <p14:creationId xmlns:p14="http://schemas.microsoft.com/office/powerpoint/2010/main" val="700561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4</a:t>
            </a:fld>
            <a:endParaRPr lang="en-US"/>
          </a:p>
        </p:txBody>
      </p:sp>
    </p:spTree>
    <p:extLst>
      <p:ext uri="{BB962C8B-B14F-4D97-AF65-F5344CB8AC3E}">
        <p14:creationId xmlns:p14="http://schemas.microsoft.com/office/powerpoint/2010/main" val="340946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5</a:t>
            </a:fld>
            <a:endParaRPr lang="en-US"/>
          </a:p>
        </p:txBody>
      </p:sp>
    </p:spTree>
    <p:extLst>
      <p:ext uri="{BB962C8B-B14F-4D97-AF65-F5344CB8AC3E}">
        <p14:creationId xmlns:p14="http://schemas.microsoft.com/office/powerpoint/2010/main" val="4059153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6</a:t>
            </a:fld>
            <a:endParaRPr lang="en-US"/>
          </a:p>
        </p:txBody>
      </p:sp>
    </p:spTree>
    <p:extLst>
      <p:ext uri="{BB962C8B-B14F-4D97-AF65-F5344CB8AC3E}">
        <p14:creationId xmlns:p14="http://schemas.microsoft.com/office/powerpoint/2010/main" val="470958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530F9-C0E9-4D46-8244-C2E7EBD65534}" type="slidenum">
              <a:rPr lang="en-US" smtClean="0"/>
              <a:t>7</a:t>
            </a:fld>
            <a:endParaRPr lang="en-US"/>
          </a:p>
        </p:txBody>
      </p:sp>
    </p:spTree>
    <p:extLst>
      <p:ext uri="{BB962C8B-B14F-4D97-AF65-F5344CB8AC3E}">
        <p14:creationId xmlns:p14="http://schemas.microsoft.com/office/powerpoint/2010/main" val="3711243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D0D530F9-C0E9-4D46-8244-C2E7EBD65534}" type="slidenum">
              <a:rPr lang="en-US" smtClean="0"/>
              <a:t>8</a:t>
            </a:fld>
            <a:endParaRPr lang="en-US"/>
          </a:p>
        </p:txBody>
      </p:sp>
    </p:spTree>
    <p:extLst>
      <p:ext uri="{BB962C8B-B14F-4D97-AF65-F5344CB8AC3E}">
        <p14:creationId xmlns:p14="http://schemas.microsoft.com/office/powerpoint/2010/main" val="3774565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BB04C-4454-ED44-8DF6-4C22690B8F39}" type="slidenum">
              <a:rPr lang="en-US" smtClean="0"/>
              <a:t>9</a:t>
            </a:fld>
            <a:endParaRPr lang="en-US"/>
          </a:p>
        </p:txBody>
      </p:sp>
    </p:spTree>
    <p:extLst>
      <p:ext uri="{BB962C8B-B14F-4D97-AF65-F5344CB8AC3E}">
        <p14:creationId xmlns:p14="http://schemas.microsoft.com/office/powerpoint/2010/main" val="1623763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825D8E8-EBBE-794D-B624-2E5A3C9A5A7D}" type="datetime1">
              <a:rPr lang="en-US" smtClean="0"/>
              <a:t>1/22/23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554AAD2-8E4B-9644-A928-6275BD59DF7A}" type="datetime1">
              <a:rPr lang="en-US" smtClean="0"/>
              <a:t>1/22/23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A73FE3-7129-9C44-9E93-5E64DF77E32A}" type="datetime1">
              <a:rPr lang="en-US" smtClean="0"/>
              <a:t>1/22/23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E0000F-3450-404E-9644-E798D767BBF7}" type="datetime1">
              <a:rPr lang="en-US" smtClean="0"/>
              <a:t>1/22/23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124E87-078D-8348-8497-8008C8580272}" type="datetime1">
              <a:rPr lang="en-US" smtClean="0"/>
              <a:t>1/22/23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1EB02B-608E-2346-B631-CFB310F7861E}" type="datetime1">
              <a:rPr lang="en-US" smtClean="0"/>
              <a:t>1/22/23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E76126-A777-684F-83B9-ECCE194C05A4}" type="datetime1">
              <a:rPr lang="en-US" smtClean="0"/>
              <a:t>1/22/23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AF8ED3-5D77-1F48-91DF-89E9FBF574FB}" type="datetime1">
              <a:rPr lang="en-US" smtClean="0"/>
              <a:t>1/22/23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CE737-6093-4D4F-A9C0-D8B3718AB711}" type="datetime1">
              <a:rPr lang="en-US" smtClean="0"/>
              <a:t>1/22/23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C3C27-149C-2840-94C1-37850B49241B}" type="datetime1">
              <a:rPr lang="en-US" smtClean="0"/>
              <a:t>1/22/23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B3BA6B-82DC-E84F-8ADF-CF6E407362EC}" type="datetime1">
              <a:rPr lang="en-US" smtClean="0"/>
              <a:t>1/22/23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DEDDC4-EA79-FB4B-A56B-33B4FEC1609F}" type="datetime1">
              <a:rPr lang="en-US" smtClean="0"/>
              <a:t>1/22/23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31E73A-220C-6143-9855-CCAD0E7E837B}" type="datetime1">
              <a:rPr lang="en-US" smtClean="0"/>
              <a:t>1/22/23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3EDC36-E7E9-F94B-BF7F-C467D5092292}" type="datetime1">
              <a:rPr lang="en-US" smtClean="0"/>
              <a:t>1/22/23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03FD2-E153-CD4B-80C0-4B3135AD3456}" type="datetime1">
              <a:rPr lang="en-US" smtClean="0"/>
              <a:t>1/22/23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6590B6-FE9D-3943-B836-950D63790159}" type="datetime1">
              <a:rPr lang="en-US" smtClean="0"/>
              <a:t>1/22/23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0B94C13-832A-8D42-816E-0963537A4347}" type="datetime1">
              <a:rPr lang="en-US" smtClean="0"/>
              <a:t>1/22/23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1193A4F-7C93-BB45-98A9-40B8DDF259E2}" type="datetime1">
              <a:rPr lang="en-US" smtClean="0"/>
              <a:t>1/22/23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95FD-A93C-E64B-82B9-9DC88098C0AA}"/>
              </a:ext>
            </a:extLst>
          </p:cNvPr>
          <p:cNvSpPr>
            <a:spLocks noGrp="1"/>
          </p:cNvSpPr>
          <p:nvPr>
            <p:ph type="ctrTitle"/>
          </p:nvPr>
        </p:nvSpPr>
        <p:spPr/>
        <p:txBody>
          <a:bodyPr/>
          <a:lstStyle/>
          <a:p>
            <a:r>
              <a:rPr lang="en-US" sz="4800" dirty="0"/>
              <a:t>Building Balance</a:t>
            </a:r>
          </a:p>
        </p:txBody>
      </p:sp>
      <p:sp>
        <p:nvSpPr>
          <p:cNvPr id="4" name="Slide Number Placeholder 3">
            <a:extLst>
              <a:ext uri="{FF2B5EF4-FFF2-40B4-BE49-F238E27FC236}">
                <a16:creationId xmlns:a16="http://schemas.microsoft.com/office/drawing/2014/main" id="{C80555D2-3DBD-C14B-93DE-341C8F2E001C}"/>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206281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DD6A-9AF9-8D4D-A90F-A8C2760375F7}"/>
              </a:ext>
            </a:extLst>
          </p:cNvPr>
          <p:cNvSpPr>
            <a:spLocks noGrp="1"/>
          </p:cNvSpPr>
          <p:nvPr>
            <p:ph type="title"/>
          </p:nvPr>
        </p:nvSpPr>
        <p:spPr/>
        <p:txBody>
          <a:bodyPr/>
          <a:lstStyle/>
          <a:p>
            <a:r>
              <a:rPr lang="en-US" dirty="0"/>
              <a:t>SMART goals: let’s try it!</a:t>
            </a:r>
          </a:p>
        </p:txBody>
      </p:sp>
      <p:sp>
        <p:nvSpPr>
          <p:cNvPr id="3" name="Content Placeholder 2">
            <a:extLst>
              <a:ext uri="{FF2B5EF4-FFF2-40B4-BE49-F238E27FC236}">
                <a16:creationId xmlns:a16="http://schemas.microsoft.com/office/drawing/2014/main" id="{14FFA21B-4FA0-D84C-9B47-7C87CAB81BB3}"/>
              </a:ext>
            </a:extLst>
          </p:cNvPr>
          <p:cNvSpPr>
            <a:spLocks noGrp="1"/>
          </p:cNvSpPr>
          <p:nvPr>
            <p:ph idx="1"/>
          </p:nvPr>
        </p:nvSpPr>
        <p:spPr>
          <a:xfrm>
            <a:off x="1295401" y="2556931"/>
            <a:ext cx="9601196" cy="3486059"/>
          </a:xfrm>
        </p:spPr>
        <p:txBody>
          <a:bodyPr>
            <a:normAutofit/>
          </a:bodyPr>
          <a:lstStyle/>
          <a:p>
            <a:r>
              <a:rPr lang="en-US" dirty="0"/>
              <a:t>Pick a goal you have for yourself for this semester. Is it SMART?</a:t>
            </a:r>
          </a:p>
          <a:p>
            <a:pPr lvl="1"/>
            <a:r>
              <a:rPr lang="en-US" dirty="0"/>
              <a:t>Specific: what does this goal actually look like? What are you really trying to achieve?</a:t>
            </a:r>
          </a:p>
          <a:p>
            <a:pPr lvl="1"/>
            <a:r>
              <a:rPr lang="en-US" dirty="0"/>
              <a:t>Measurable: how will you track your progress? How will you know if you’ve accomplished your goal?</a:t>
            </a:r>
          </a:p>
          <a:p>
            <a:pPr lvl="1"/>
            <a:r>
              <a:rPr lang="en-US" dirty="0"/>
              <a:t>Achievable: what obstacles might stand in your way? Can you get around them? Have a plan.</a:t>
            </a:r>
          </a:p>
          <a:p>
            <a:pPr lvl="1"/>
            <a:r>
              <a:rPr lang="en-US" dirty="0"/>
              <a:t>Relevant: is this goal worth the investment in time and energy?</a:t>
            </a:r>
          </a:p>
          <a:p>
            <a:pPr lvl="1"/>
            <a:r>
              <a:rPr lang="en-US" dirty="0"/>
              <a:t>Time-limited: when will this be achieved? Set a deadline.</a:t>
            </a:r>
          </a:p>
          <a:p>
            <a:endParaRPr lang="en-US" dirty="0"/>
          </a:p>
        </p:txBody>
      </p:sp>
      <p:sp>
        <p:nvSpPr>
          <p:cNvPr id="4" name="Slide Number Placeholder 3">
            <a:extLst>
              <a:ext uri="{FF2B5EF4-FFF2-40B4-BE49-F238E27FC236}">
                <a16:creationId xmlns:a16="http://schemas.microsoft.com/office/drawing/2014/main" id="{AA4DEBBA-B2E5-6349-9A85-061C995A651C}"/>
              </a:ext>
            </a:extLst>
          </p:cNvPr>
          <p:cNvSpPr>
            <a:spLocks noGrp="1"/>
          </p:cNvSpPr>
          <p:nvPr>
            <p:ph type="sldNum" sz="quarter" idx="12"/>
          </p:nvPr>
        </p:nvSpPr>
        <p:spPr/>
        <p:txBody>
          <a:bodyPr/>
          <a:lstStyle/>
          <a:p>
            <a:fld id="{E97799C9-84D9-46D2-A11E-BCF8A720529D}" type="slidenum">
              <a:rPr lang="en-US" smtClean="0"/>
              <a:t>10</a:t>
            </a:fld>
            <a:endParaRPr lang="en-US" dirty="0"/>
          </a:p>
        </p:txBody>
      </p:sp>
    </p:spTree>
    <p:extLst>
      <p:ext uri="{BB962C8B-B14F-4D97-AF65-F5344CB8AC3E}">
        <p14:creationId xmlns:p14="http://schemas.microsoft.com/office/powerpoint/2010/main" val="1616795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FE5D8-BF4A-5D4B-9AD8-0E2E282C1313}"/>
              </a:ext>
            </a:extLst>
          </p:cNvPr>
          <p:cNvSpPr>
            <a:spLocks noGrp="1"/>
          </p:cNvSpPr>
          <p:nvPr>
            <p:ph type="title"/>
          </p:nvPr>
        </p:nvSpPr>
        <p:spPr/>
        <p:txBody>
          <a:bodyPr/>
          <a:lstStyle/>
          <a:p>
            <a:r>
              <a:rPr lang="en-US" dirty="0"/>
              <a:t>the art of goal setting</a:t>
            </a:r>
          </a:p>
        </p:txBody>
      </p:sp>
      <p:sp>
        <p:nvSpPr>
          <p:cNvPr id="3" name="Content Placeholder 2">
            <a:extLst>
              <a:ext uri="{FF2B5EF4-FFF2-40B4-BE49-F238E27FC236}">
                <a16:creationId xmlns:a16="http://schemas.microsoft.com/office/drawing/2014/main" id="{76FF0768-019D-E347-83EC-4F23E634FC7D}"/>
              </a:ext>
            </a:extLst>
          </p:cNvPr>
          <p:cNvSpPr>
            <a:spLocks noGrp="1"/>
          </p:cNvSpPr>
          <p:nvPr>
            <p:ph idx="1"/>
          </p:nvPr>
        </p:nvSpPr>
        <p:spPr/>
        <p:txBody>
          <a:bodyPr>
            <a:normAutofit fontScale="92500" lnSpcReduction="10000"/>
          </a:bodyPr>
          <a:lstStyle/>
          <a:p>
            <a:r>
              <a:rPr lang="en-US" dirty="0"/>
              <a:t>Picking deadlines</a:t>
            </a:r>
          </a:p>
          <a:p>
            <a:pPr lvl="1"/>
            <a:r>
              <a:rPr lang="en-US" dirty="0"/>
              <a:t>Take the deadline you set for yourself.</a:t>
            </a:r>
          </a:p>
          <a:p>
            <a:pPr lvl="1"/>
            <a:r>
              <a:rPr lang="en-US" dirty="0"/>
              <a:t>Now add 50% of the time you gave yourself.</a:t>
            </a:r>
          </a:p>
          <a:p>
            <a:pPr lvl="1"/>
            <a:r>
              <a:rPr lang="en-US" dirty="0"/>
              <a:t>That’s your new deadline</a:t>
            </a:r>
          </a:p>
          <a:p>
            <a:r>
              <a:rPr lang="en-US" dirty="0"/>
              <a:t>What happens when you miss a deadline?</a:t>
            </a:r>
          </a:p>
          <a:p>
            <a:pPr lvl="1"/>
            <a:r>
              <a:rPr lang="en-US" dirty="0"/>
              <a:t>Be kind to yourself</a:t>
            </a:r>
          </a:p>
          <a:p>
            <a:pPr lvl="1"/>
            <a:r>
              <a:rPr lang="en-US" dirty="0"/>
              <a:t>But learn something. Did you start too late? Was your deadline too ambitious? </a:t>
            </a:r>
          </a:p>
          <a:p>
            <a:pPr lvl="1"/>
            <a:r>
              <a:rPr lang="en-US" dirty="0"/>
              <a:t>Do something different next time.</a:t>
            </a:r>
          </a:p>
        </p:txBody>
      </p:sp>
      <p:sp>
        <p:nvSpPr>
          <p:cNvPr id="4" name="Slide Number Placeholder 3">
            <a:extLst>
              <a:ext uri="{FF2B5EF4-FFF2-40B4-BE49-F238E27FC236}">
                <a16:creationId xmlns:a16="http://schemas.microsoft.com/office/drawing/2014/main" id="{BA4E949F-7D8B-9A4A-B0C4-DDD15A70383A}"/>
              </a:ext>
            </a:extLst>
          </p:cNvPr>
          <p:cNvSpPr>
            <a:spLocks noGrp="1"/>
          </p:cNvSpPr>
          <p:nvPr>
            <p:ph type="sldNum" sz="quarter" idx="12"/>
          </p:nvPr>
        </p:nvSpPr>
        <p:spPr/>
        <p:txBody>
          <a:bodyPr/>
          <a:lstStyle/>
          <a:p>
            <a:fld id="{E97799C9-84D9-46D2-A11E-BCF8A720529D}" type="slidenum">
              <a:rPr lang="en-US" smtClean="0"/>
              <a:t>11</a:t>
            </a:fld>
            <a:endParaRPr lang="en-US" dirty="0"/>
          </a:p>
        </p:txBody>
      </p:sp>
    </p:spTree>
    <p:extLst>
      <p:ext uri="{BB962C8B-B14F-4D97-AF65-F5344CB8AC3E}">
        <p14:creationId xmlns:p14="http://schemas.microsoft.com/office/powerpoint/2010/main" val="343966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9B34-69B1-7848-B1C6-28C751BAA7A1}"/>
              </a:ext>
            </a:extLst>
          </p:cNvPr>
          <p:cNvSpPr>
            <a:spLocks noGrp="1"/>
          </p:cNvSpPr>
          <p:nvPr>
            <p:ph type="title"/>
          </p:nvPr>
        </p:nvSpPr>
        <p:spPr/>
        <p:txBody>
          <a:bodyPr/>
          <a:lstStyle/>
          <a:p>
            <a:r>
              <a:rPr lang="en-US" dirty="0"/>
              <a:t>how do we find our balance?</a:t>
            </a:r>
          </a:p>
        </p:txBody>
      </p:sp>
      <p:sp>
        <p:nvSpPr>
          <p:cNvPr id="3" name="Content Placeholder 2">
            <a:extLst>
              <a:ext uri="{FF2B5EF4-FFF2-40B4-BE49-F238E27FC236}">
                <a16:creationId xmlns:a16="http://schemas.microsoft.com/office/drawing/2014/main" id="{13D6385D-8D80-A04E-B2B8-6E9299AC1339}"/>
              </a:ext>
            </a:extLst>
          </p:cNvPr>
          <p:cNvSpPr>
            <a:spLocks noGrp="1"/>
          </p:cNvSpPr>
          <p:nvPr>
            <p:ph idx="1"/>
          </p:nvPr>
        </p:nvSpPr>
        <p:spPr/>
        <p:txBody>
          <a:bodyPr/>
          <a:lstStyle/>
          <a:p>
            <a:r>
              <a:rPr lang="en-US" dirty="0"/>
              <a:t>There’s no quick fix</a:t>
            </a:r>
          </a:p>
          <a:p>
            <a:r>
              <a:rPr lang="en-US" dirty="0"/>
              <a:t>Some guidelines to follow</a:t>
            </a:r>
          </a:p>
          <a:p>
            <a:pPr lvl="1"/>
            <a:r>
              <a:rPr lang="en-US" dirty="0"/>
              <a:t>Know your needs and your values</a:t>
            </a:r>
          </a:p>
          <a:p>
            <a:pPr lvl="1"/>
            <a:r>
              <a:rPr lang="en-US" dirty="0"/>
              <a:t>Learn the art of goal setting</a:t>
            </a:r>
          </a:p>
          <a:p>
            <a:pPr lvl="1"/>
            <a:r>
              <a:rPr lang="en-US" dirty="0"/>
              <a:t>Track your time and your progress</a:t>
            </a:r>
          </a:p>
          <a:p>
            <a:pPr lvl="1"/>
            <a:r>
              <a:rPr lang="en-US" dirty="0"/>
              <a:t>Learn how to say no</a:t>
            </a:r>
          </a:p>
        </p:txBody>
      </p:sp>
      <p:sp>
        <p:nvSpPr>
          <p:cNvPr id="4" name="Slide Number Placeholder 3">
            <a:extLst>
              <a:ext uri="{FF2B5EF4-FFF2-40B4-BE49-F238E27FC236}">
                <a16:creationId xmlns:a16="http://schemas.microsoft.com/office/drawing/2014/main" id="{C6258287-EBB4-B44A-B8C1-0D290A0FCD63}"/>
              </a:ext>
            </a:extLst>
          </p:cNvPr>
          <p:cNvSpPr>
            <a:spLocks noGrp="1"/>
          </p:cNvSpPr>
          <p:nvPr>
            <p:ph type="sldNum" sz="quarter" idx="12"/>
          </p:nvPr>
        </p:nvSpPr>
        <p:spPr/>
        <p:txBody>
          <a:bodyPr/>
          <a:lstStyle/>
          <a:p>
            <a:fld id="{E97799C9-84D9-46D2-A11E-BCF8A720529D}" type="slidenum">
              <a:rPr lang="en-US" smtClean="0"/>
              <a:t>12</a:t>
            </a:fld>
            <a:endParaRPr lang="en-US" dirty="0"/>
          </a:p>
        </p:txBody>
      </p:sp>
      <p:pic>
        <p:nvPicPr>
          <p:cNvPr id="8" name="Picture 7">
            <a:extLst>
              <a:ext uri="{FF2B5EF4-FFF2-40B4-BE49-F238E27FC236}">
                <a16:creationId xmlns:a16="http://schemas.microsoft.com/office/drawing/2014/main" id="{4A05A6A0-AB17-4A43-832E-12C6DA3CC8C2}"/>
              </a:ext>
            </a:extLst>
          </p:cNvPr>
          <p:cNvPicPr>
            <a:picLocks noChangeAspect="1"/>
          </p:cNvPicPr>
          <p:nvPr/>
        </p:nvPicPr>
        <p:blipFill rotWithShape="1">
          <a:blip r:embed="rId3"/>
          <a:srcRect l="19143" t="15943" r="17836" b="54937"/>
          <a:stretch/>
        </p:blipFill>
        <p:spPr>
          <a:xfrm>
            <a:off x="1698171" y="3884527"/>
            <a:ext cx="4254759" cy="1226254"/>
          </a:xfrm>
          <a:prstGeom prst="rect">
            <a:avLst/>
          </a:prstGeom>
        </p:spPr>
      </p:pic>
    </p:spTree>
    <p:extLst>
      <p:ext uri="{BB962C8B-B14F-4D97-AF65-F5344CB8AC3E}">
        <p14:creationId xmlns:p14="http://schemas.microsoft.com/office/powerpoint/2010/main" val="193943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2FC3-BCE3-FD4C-ABD9-F4EBE8F7D520}"/>
              </a:ext>
            </a:extLst>
          </p:cNvPr>
          <p:cNvSpPr>
            <a:spLocks noGrp="1"/>
          </p:cNvSpPr>
          <p:nvPr>
            <p:ph type="title"/>
          </p:nvPr>
        </p:nvSpPr>
        <p:spPr/>
        <p:txBody>
          <a:bodyPr/>
          <a:lstStyle/>
          <a:p>
            <a:r>
              <a:rPr lang="en-US" dirty="0"/>
              <a:t>where is your time going?</a:t>
            </a:r>
          </a:p>
        </p:txBody>
      </p:sp>
      <p:sp>
        <p:nvSpPr>
          <p:cNvPr id="3" name="Content Placeholder 2">
            <a:extLst>
              <a:ext uri="{FF2B5EF4-FFF2-40B4-BE49-F238E27FC236}">
                <a16:creationId xmlns:a16="http://schemas.microsoft.com/office/drawing/2014/main" id="{5DDED2CD-B980-6949-B4BC-A515B6DFA6EE}"/>
              </a:ext>
            </a:extLst>
          </p:cNvPr>
          <p:cNvSpPr>
            <a:spLocks noGrp="1"/>
          </p:cNvSpPr>
          <p:nvPr>
            <p:ph idx="1"/>
          </p:nvPr>
        </p:nvSpPr>
        <p:spPr/>
        <p:txBody>
          <a:bodyPr/>
          <a:lstStyle/>
          <a:p>
            <a:r>
              <a:rPr lang="en-US" dirty="0"/>
              <a:t>It can be really hard to manage time when we don’t know how we’re spending that time</a:t>
            </a:r>
          </a:p>
          <a:p>
            <a:r>
              <a:rPr lang="en-US" dirty="0"/>
              <a:t>Time tracking can help you answer these questions:</a:t>
            </a:r>
          </a:p>
          <a:p>
            <a:pPr lvl="1"/>
            <a:r>
              <a:rPr lang="en-US" dirty="0"/>
              <a:t>Where is my time going?</a:t>
            </a:r>
          </a:p>
          <a:p>
            <a:pPr lvl="1"/>
            <a:r>
              <a:rPr lang="en-US" dirty="0"/>
              <a:t>How fragmented is my time?</a:t>
            </a:r>
          </a:p>
          <a:p>
            <a:pPr lvl="1"/>
            <a:r>
              <a:rPr lang="en-US" dirty="0"/>
              <a:t>Am I spending more time on nonessential work tasks?</a:t>
            </a:r>
          </a:p>
          <a:p>
            <a:pPr lvl="1"/>
            <a:r>
              <a:rPr lang="en-US" dirty="0"/>
              <a:t>Do I actually get enough time to recharge?</a:t>
            </a:r>
          </a:p>
        </p:txBody>
      </p:sp>
    </p:spTree>
    <p:extLst>
      <p:ext uri="{BB962C8B-B14F-4D97-AF65-F5344CB8AC3E}">
        <p14:creationId xmlns:p14="http://schemas.microsoft.com/office/powerpoint/2010/main" val="180687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5F1E-87F7-D441-8B35-461675C5784D}"/>
              </a:ext>
            </a:extLst>
          </p:cNvPr>
          <p:cNvSpPr>
            <a:spLocks noGrp="1"/>
          </p:cNvSpPr>
          <p:nvPr>
            <p:ph type="title"/>
          </p:nvPr>
        </p:nvSpPr>
        <p:spPr/>
        <p:txBody>
          <a:bodyPr/>
          <a:lstStyle/>
          <a:p>
            <a:r>
              <a:rPr lang="en-US" dirty="0"/>
              <a:t>time tracking</a:t>
            </a:r>
          </a:p>
        </p:txBody>
      </p:sp>
      <p:sp>
        <p:nvSpPr>
          <p:cNvPr id="3" name="Content Placeholder 2">
            <a:extLst>
              <a:ext uri="{FF2B5EF4-FFF2-40B4-BE49-F238E27FC236}">
                <a16:creationId xmlns:a16="http://schemas.microsoft.com/office/drawing/2014/main" id="{66606769-682B-D34B-9718-373CF875A162}"/>
              </a:ext>
            </a:extLst>
          </p:cNvPr>
          <p:cNvSpPr>
            <a:spLocks noGrp="1"/>
          </p:cNvSpPr>
          <p:nvPr>
            <p:ph idx="1"/>
          </p:nvPr>
        </p:nvSpPr>
        <p:spPr>
          <a:xfrm>
            <a:off x="1295401" y="2556931"/>
            <a:ext cx="9601196" cy="3517297"/>
          </a:xfrm>
        </p:spPr>
        <p:txBody>
          <a:bodyPr>
            <a:normAutofit/>
          </a:bodyPr>
          <a:lstStyle/>
          <a:p>
            <a:r>
              <a:rPr lang="en-US" dirty="0"/>
              <a:t>This is common practice for lawyers and consultants, whose work is billed to different projects</a:t>
            </a:r>
          </a:p>
          <a:p>
            <a:r>
              <a:rPr lang="en-US" dirty="0"/>
              <a:t>The basic concept: </a:t>
            </a:r>
          </a:p>
          <a:p>
            <a:pPr lvl="1"/>
            <a:r>
              <a:rPr lang="en-US" dirty="0"/>
              <a:t>divide your day into 15 minute chunks</a:t>
            </a:r>
          </a:p>
          <a:p>
            <a:pPr lvl="1"/>
            <a:r>
              <a:rPr lang="en-US" dirty="0"/>
              <a:t>note what you are doing during each of those increments</a:t>
            </a:r>
          </a:p>
          <a:p>
            <a:r>
              <a:rPr lang="en-US" dirty="0"/>
              <a:t>Use an app, a spreadsheet, a notebook, whatever…</a:t>
            </a:r>
          </a:p>
        </p:txBody>
      </p:sp>
    </p:spTree>
    <p:extLst>
      <p:ext uri="{BB962C8B-B14F-4D97-AF65-F5344CB8AC3E}">
        <p14:creationId xmlns:p14="http://schemas.microsoft.com/office/powerpoint/2010/main" val="72574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5F1E-87F7-D441-8B35-461675C5784D}"/>
              </a:ext>
            </a:extLst>
          </p:cNvPr>
          <p:cNvSpPr>
            <a:spLocks noGrp="1"/>
          </p:cNvSpPr>
          <p:nvPr>
            <p:ph type="title"/>
          </p:nvPr>
        </p:nvSpPr>
        <p:spPr/>
        <p:txBody>
          <a:bodyPr>
            <a:normAutofit/>
          </a:bodyPr>
          <a:lstStyle/>
          <a:p>
            <a:r>
              <a:rPr lang="en-US" dirty="0"/>
              <a:t>apps (e.g. </a:t>
            </a:r>
            <a:r>
              <a:rPr lang="en-US" dirty="0" err="1"/>
              <a:t>Atracker</a:t>
            </a:r>
            <a:r>
              <a:rPr lang="en-US" dirty="0"/>
              <a:t>)</a:t>
            </a:r>
          </a:p>
        </p:txBody>
      </p:sp>
      <p:pic>
        <p:nvPicPr>
          <p:cNvPr id="5" name="Picture 4">
            <a:extLst>
              <a:ext uri="{FF2B5EF4-FFF2-40B4-BE49-F238E27FC236}">
                <a16:creationId xmlns:a16="http://schemas.microsoft.com/office/drawing/2014/main" id="{1680645D-680B-504C-8209-AF6D536E6ED3}"/>
              </a:ext>
            </a:extLst>
          </p:cNvPr>
          <p:cNvPicPr>
            <a:picLocks noChangeAspect="1"/>
          </p:cNvPicPr>
          <p:nvPr/>
        </p:nvPicPr>
        <p:blipFill>
          <a:blip r:embed="rId3"/>
          <a:stretch>
            <a:fillRect/>
          </a:stretch>
        </p:blipFill>
        <p:spPr>
          <a:xfrm>
            <a:off x="2438402" y="1806877"/>
            <a:ext cx="2284391" cy="4637313"/>
          </a:xfrm>
          <a:prstGeom prst="rect">
            <a:avLst/>
          </a:prstGeom>
        </p:spPr>
      </p:pic>
      <p:pic>
        <p:nvPicPr>
          <p:cNvPr id="6" name="Picture 5">
            <a:extLst>
              <a:ext uri="{FF2B5EF4-FFF2-40B4-BE49-F238E27FC236}">
                <a16:creationId xmlns:a16="http://schemas.microsoft.com/office/drawing/2014/main" id="{0789C06A-3AD7-DE42-9EE5-6E6323FB2FEC}"/>
              </a:ext>
            </a:extLst>
          </p:cNvPr>
          <p:cNvPicPr>
            <a:picLocks noChangeAspect="1"/>
          </p:cNvPicPr>
          <p:nvPr/>
        </p:nvPicPr>
        <p:blipFill>
          <a:blip r:embed="rId4"/>
          <a:stretch>
            <a:fillRect/>
          </a:stretch>
        </p:blipFill>
        <p:spPr>
          <a:xfrm>
            <a:off x="4880366" y="1766653"/>
            <a:ext cx="2304205" cy="4677537"/>
          </a:xfrm>
          <a:prstGeom prst="rect">
            <a:avLst/>
          </a:prstGeom>
        </p:spPr>
      </p:pic>
      <p:pic>
        <p:nvPicPr>
          <p:cNvPr id="8" name="Picture 7">
            <a:extLst>
              <a:ext uri="{FF2B5EF4-FFF2-40B4-BE49-F238E27FC236}">
                <a16:creationId xmlns:a16="http://schemas.microsoft.com/office/drawing/2014/main" id="{7A56EF1C-5481-524F-8A71-6A0A58274A5F}"/>
              </a:ext>
            </a:extLst>
          </p:cNvPr>
          <p:cNvPicPr>
            <a:picLocks noChangeAspect="1"/>
          </p:cNvPicPr>
          <p:nvPr/>
        </p:nvPicPr>
        <p:blipFill>
          <a:blip r:embed="rId5"/>
          <a:stretch>
            <a:fillRect/>
          </a:stretch>
        </p:blipFill>
        <p:spPr>
          <a:xfrm>
            <a:off x="7342144" y="1792013"/>
            <a:ext cx="2291713" cy="4652178"/>
          </a:xfrm>
          <a:prstGeom prst="rect">
            <a:avLst/>
          </a:prstGeom>
        </p:spPr>
      </p:pic>
    </p:spTree>
    <p:extLst>
      <p:ext uri="{BB962C8B-B14F-4D97-AF65-F5344CB8AC3E}">
        <p14:creationId xmlns:p14="http://schemas.microsoft.com/office/powerpoint/2010/main" val="3543010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5F1E-87F7-D441-8B35-461675C5784D}"/>
              </a:ext>
            </a:extLst>
          </p:cNvPr>
          <p:cNvSpPr>
            <a:spLocks noGrp="1"/>
          </p:cNvSpPr>
          <p:nvPr>
            <p:ph type="title"/>
          </p:nvPr>
        </p:nvSpPr>
        <p:spPr>
          <a:xfrm>
            <a:off x="1295402" y="671887"/>
            <a:ext cx="9601196" cy="1303867"/>
          </a:xfrm>
        </p:spPr>
        <p:txBody>
          <a:bodyPr>
            <a:normAutofit/>
          </a:bodyPr>
          <a:lstStyle/>
          <a:p>
            <a:r>
              <a:rPr lang="en-US" dirty="0"/>
              <a:t>spreadsheet (e.g. excel, google sheets)</a:t>
            </a:r>
          </a:p>
        </p:txBody>
      </p:sp>
      <p:pic>
        <p:nvPicPr>
          <p:cNvPr id="7" name="Picture 6">
            <a:extLst>
              <a:ext uri="{FF2B5EF4-FFF2-40B4-BE49-F238E27FC236}">
                <a16:creationId xmlns:a16="http://schemas.microsoft.com/office/drawing/2014/main" id="{B9A24AFA-44D3-884E-9289-22132D26B50D}"/>
              </a:ext>
            </a:extLst>
          </p:cNvPr>
          <p:cNvPicPr>
            <a:picLocks noChangeAspect="1"/>
          </p:cNvPicPr>
          <p:nvPr/>
        </p:nvPicPr>
        <p:blipFill rotWithShape="1">
          <a:blip r:embed="rId3"/>
          <a:srcRect r="55952" b="23104"/>
          <a:stretch/>
        </p:blipFill>
        <p:spPr>
          <a:xfrm>
            <a:off x="878682" y="1722695"/>
            <a:ext cx="4379118" cy="3992306"/>
          </a:xfrm>
          <a:prstGeom prst="rect">
            <a:avLst/>
          </a:prstGeom>
        </p:spPr>
      </p:pic>
      <p:pic>
        <p:nvPicPr>
          <p:cNvPr id="9" name="Picture 8">
            <a:extLst>
              <a:ext uri="{FF2B5EF4-FFF2-40B4-BE49-F238E27FC236}">
                <a16:creationId xmlns:a16="http://schemas.microsoft.com/office/drawing/2014/main" id="{8ECA683C-1F46-D74D-920C-A051FAB0DE63}"/>
              </a:ext>
            </a:extLst>
          </p:cNvPr>
          <p:cNvPicPr>
            <a:picLocks noChangeAspect="1"/>
          </p:cNvPicPr>
          <p:nvPr/>
        </p:nvPicPr>
        <p:blipFill>
          <a:blip r:embed="rId4"/>
          <a:stretch>
            <a:fillRect/>
          </a:stretch>
        </p:blipFill>
        <p:spPr>
          <a:xfrm>
            <a:off x="5880055" y="1722695"/>
            <a:ext cx="5664249" cy="4248187"/>
          </a:xfrm>
          <a:prstGeom prst="rect">
            <a:avLst/>
          </a:prstGeom>
        </p:spPr>
      </p:pic>
    </p:spTree>
    <p:extLst>
      <p:ext uri="{BB962C8B-B14F-4D97-AF65-F5344CB8AC3E}">
        <p14:creationId xmlns:p14="http://schemas.microsoft.com/office/powerpoint/2010/main" val="1954911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5F1E-87F7-D441-8B35-461675C5784D}"/>
              </a:ext>
            </a:extLst>
          </p:cNvPr>
          <p:cNvSpPr>
            <a:spLocks noGrp="1"/>
          </p:cNvSpPr>
          <p:nvPr>
            <p:ph type="title"/>
          </p:nvPr>
        </p:nvSpPr>
        <p:spPr/>
        <p:txBody>
          <a:bodyPr/>
          <a:lstStyle/>
          <a:p>
            <a:r>
              <a:rPr lang="en-US" dirty="0"/>
              <a:t>dot journal or notebook</a:t>
            </a:r>
          </a:p>
        </p:txBody>
      </p:sp>
      <p:pic>
        <p:nvPicPr>
          <p:cNvPr id="7" name="Content Placeholder 6">
            <a:extLst>
              <a:ext uri="{FF2B5EF4-FFF2-40B4-BE49-F238E27FC236}">
                <a16:creationId xmlns:a16="http://schemas.microsoft.com/office/drawing/2014/main" id="{8B9AB45B-7038-3842-9A7D-92F5C36B181E}"/>
              </a:ext>
            </a:extLst>
          </p:cNvPr>
          <p:cNvPicPr>
            <a:picLocks noGrp="1" noChangeAspect="1"/>
          </p:cNvPicPr>
          <p:nvPr>
            <p:ph idx="1"/>
          </p:nvPr>
        </p:nvPicPr>
        <p:blipFill>
          <a:blip r:embed="rId3"/>
          <a:stretch>
            <a:fillRect/>
          </a:stretch>
        </p:blipFill>
        <p:spPr>
          <a:xfrm>
            <a:off x="1145213" y="2121468"/>
            <a:ext cx="3002246" cy="4002995"/>
          </a:xfrm>
        </p:spPr>
      </p:pic>
      <p:pic>
        <p:nvPicPr>
          <p:cNvPr id="9" name="Picture 8">
            <a:extLst>
              <a:ext uri="{FF2B5EF4-FFF2-40B4-BE49-F238E27FC236}">
                <a16:creationId xmlns:a16="http://schemas.microsoft.com/office/drawing/2014/main" id="{802AAC95-5FCF-744F-BE2F-877B08DFF0F7}"/>
              </a:ext>
            </a:extLst>
          </p:cNvPr>
          <p:cNvPicPr>
            <a:picLocks noChangeAspect="1"/>
          </p:cNvPicPr>
          <p:nvPr/>
        </p:nvPicPr>
        <p:blipFill rotWithShape="1">
          <a:blip r:embed="rId4"/>
          <a:srcRect l="19544" t="8585" r="9164" b="10469"/>
          <a:stretch/>
        </p:blipFill>
        <p:spPr>
          <a:xfrm>
            <a:off x="4420110" y="2173823"/>
            <a:ext cx="3425767" cy="3898287"/>
          </a:xfrm>
          <a:prstGeom prst="rect">
            <a:avLst/>
          </a:prstGeom>
        </p:spPr>
      </p:pic>
      <p:pic>
        <p:nvPicPr>
          <p:cNvPr id="12" name="Picture 11">
            <a:extLst>
              <a:ext uri="{FF2B5EF4-FFF2-40B4-BE49-F238E27FC236}">
                <a16:creationId xmlns:a16="http://schemas.microsoft.com/office/drawing/2014/main" id="{A5473068-95B6-FE45-B76E-5D19C18A8916}"/>
              </a:ext>
            </a:extLst>
          </p:cNvPr>
          <p:cNvPicPr>
            <a:picLocks noChangeAspect="1"/>
          </p:cNvPicPr>
          <p:nvPr/>
        </p:nvPicPr>
        <p:blipFill rotWithShape="1">
          <a:blip r:embed="rId5"/>
          <a:srcRect l="16649" t="3860" r="24158" b="7528"/>
          <a:stretch/>
        </p:blipFill>
        <p:spPr>
          <a:xfrm>
            <a:off x="8330801" y="2090060"/>
            <a:ext cx="2715986" cy="4065814"/>
          </a:xfrm>
          <a:prstGeom prst="rect">
            <a:avLst/>
          </a:prstGeom>
        </p:spPr>
      </p:pic>
    </p:spTree>
    <p:extLst>
      <p:ext uri="{BB962C8B-B14F-4D97-AF65-F5344CB8AC3E}">
        <p14:creationId xmlns:p14="http://schemas.microsoft.com/office/powerpoint/2010/main" val="2341426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C5FA-3AED-F041-A54D-80E1451B2F77}"/>
              </a:ext>
            </a:extLst>
          </p:cNvPr>
          <p:cNvSpPr>
            <a:spLocks noGrp="1"/>
          </p:cNvSpPr>
          <p:nvPr>
            <p:ph type="title"/>
          </p:nvPr>
        </p:nvSpPr>
        <p:spPr/>
        <p:txBody>
          <a:bodyPr/>
          <a:lstStyle/>
          <a:p>
            <a:r>
              <a:rPr lang="en-US" dirty="0"/>
              <a:t>benefits of time tracking</a:t>
            </a:r>
          </a:p>
        </p:txBody>
      </p:sp>
      <p:sp>
        <p:nvSpPr>
          <p:cNvPr id="3" name="Content Placeholder 2">
            <a:extLst>
              <a:ext uri="{FF2B5EF4-FFF2-40B4-BE49-F238E27FC236}">
                <a16:creationId xmlns:a16="http://schemas.microsoft.com/office/drawing/2014/main" id="{9685196F-29B0-0347-B360-1A0992BF3C8B}"/>
              </a:ext>
            </a:extLst>
          </p:cNvPr>
          <p:cNvSpPr>
            <a:spLocks noGrp="1"/>
          </p:cNvSpPr>
          <p:nvPr>
            <p:ph idx="1"/>
          </p:nvPr>
        </p:nvSpPr>
        <p:spPr/>
        <p:txBody>
          <a:bodyPr>
            <a:normAutofit/>
          </a:bodyPr>
          <a:lstStyle/>
          <a:p>
            <a:r>
              <a:rPr lang="en-US" dirty="0"/>
              <a:t>Learn what you are actually prioritizing with your time</a:t>
            </a:r>
          </a:p>
          <a:p>
            <a:r>
              <a:rPr lang="en-US" dirty="0"/>
              <a:t>Recognize signs of overwork</a:t>
            </a:r>
          </a:p>
          <a:p>
            <a:r>
              <a:rPr lang="en-US" dirty="0"/>
              <a:t>Discover time-wasters (and get rid of them!)</a:t>
            </a:r>
          </a:p>
          <a:p>
            <a:r>
              <a:rPr lang="en-US" dirty="0"/>
              <a:t>End result: more strategic use of your time can help you be more efficient, and therefore more productive</a:t>
            </a:r>
          </a:p>
        </p:txBody>
      </p:sp>
    </p:spTree>
    <p:extLst>
      <p:ext uri="{BB962C8B-B14F-4D97-AF65-F5344CB8AC3E}">
        <p14:creationId xmlns:p14="http://schemas.microsoft.com/office/powerpoint/2010/main" val="252821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9B34-69B1-7848-B1C6-28C751BAA7A1}"/>
              </a:ext>
            </a:extLst>
          </p:cNvPr>
          <p:cNvSpPr>
            <a:spLocks noGrp="1"/>
          </p:cNvSpPr>
          <p:nvPr>
            <p:ph type="title"/>
          </p:nvPr>
        </p:nvSpPr>
        <p:spPr/>
        <p:txBody>
          <a:bodyPr/>
          <a:lstStyle/>
          <a:p>
            <a:r>
              <a:rPr lang="en-US" dirty="0"/>
              <a:t>how do we find our balance?</a:t>
            </a:r>
          </a:p>
        </p:txBody>
      </p:sp>
      <p:sp>
        <p:nvSpPr>
          <p:cNvPr id="3" name="Content Placeholder 2">
            <a:extLst>
              <a:ext uri="{FF2B5EF4-FFF2-40B4-BE49-F238E27FC236}">
                <a16:creationId xmlns:a16="http://schemas.microsoft.com/office/drawing/2014/main" id="{13D6385D-8D80-A04E-B2B8-6E9299AC1339}"/>
              </a:ext>
            </a:extLst>
          </p:cNvPr>
          <p:cNvSpPr>
            <a:spLocks noGrp="1"/>
          </p:cNvSpPr>
          <p:nvPr>
            <p:ph idx="1"/>
          </p:nvPr>
        </p:nvSpPr>
        <p:spPr/>
        <p:txBody>
          <a:bodyPr/>
          <a:lstStyle/>
          <a:p>
            <a:r>
              <a:rPr lang="en-US" dirty="0"/>
              <a:t>There’s no quick fix</a:t>
            </a:r>
          </a:p>
          <a:p>
            <a:r>
              <a:rPr lang="en-US" dirty="0"/>
              <a:t>Some guidelines to follow</a:t>
            </a:r>
          </a:p>
          <a:p>
            <a:pPr lvl="1"/>
            <a:r>
              <a:rPr lang="en-US" dirty="0"/>
              <a:t>Know your needs and your values</a:t>
            </a:r>
          </a:p>
          <a:p>
            <a:pPr lvl="1"/>
            <a:r>
              <a:rPr lang="en-US" dirty="0"/>
              <a:t>Learn the art of goal setting</a:t>
            </a:r>
          </a:p>
          <a:p>
            <a:pPr lvl="1"/>
            <a:r>
              <a:rPr lang="en-US" dirty="0"/>
              <a:t>Track your time and your progress</a:t>
            </a:r>
          </a:p>
          <a:p>
            <a:pPr lvl="1"/>
            <a:r>
              <a:rPr lang="en-US" dirty="0"/>
              <a:t>Learn how to say no</a:t>
            </a:r>
          </a:p>
        </p:txBody>
      </p:sp>
      <p:sp>
        <p:nvSpPr>
          <p:cNvPr id="4" name="Slide Number Placeholder 3">
            <a:extLst>
              <a:ext uri="{FF2B5EF4-FFF2-40B4-BE49-F238E27FC236}">
                <a16:creationId xmlns:a16="http://schemas.microsoft.com/office/drawing/2014/main" id="{C6258287-EBB4-B44A-B8C1-0D290A0FCD63}"/>
              </a:ext>
            </a:extLst>
          </p:cNvPr>
          <p:cNvSpPr>
            <a:spLocks noGrp="1"/>
          </p:cNvSpPr>
          <p:nvPr>
            <p:ph type="sldNum" sz="quarter" idx="12"/>
          </p:nvPr>
        </p:nvSpPr>
        <p:spPr/>
        <p:txBody>
          <a:bodyPr/>
          <a:lstStyle/>
          <a:p>
            <a:fld id="{E97799C9-84D9-46D2-A11E-BCF8A720529D}" type="slidenum">
              <a:rPr lang="en-US" smtClean="0"/>
              <a:t>19</a:t>
            </a:fld>
            <a:endParaRPr lang="en-US" dirty="0"/>
          </a:p>
        </p:txBody>
      </p:sp>
      <p:pic>
        <p:nvPicPr>
          <p:cNvPr id="8" name="Picture 7">
            <a:extLst>
              <a:ext uri="{FF2B5EF4-FFF2-40B4-BE49-F238E27FC236}">
                <a16:creationId xmlns:a16="http://schemas.microsoft.com/office/drawing/2014/main" id="{4A05A6A0-AB17-4A43-832E-12C6DA3CC8C2}"/>
              </a:ext>
            </a:extLst>
          </p:cNvPr>
          <p:cNvPicPr>
            <a:picLocks noChangeAspect="1"/>
          </p:cNvPicPr>
          <p:nvPr/>
        </p:nvPicPr>
        <p:blipFill rotWithShape="1">
          <a:blip r:embed="rId3"/>
          <a:srcRect l="19143" t="15943" r="17836" b="54937"/>
          <a:stretch/>
        </p:blipFill>
        <p:spPr>
          <a:xfrm>
            <a:off x="1567542" y="4481686"/>
            <a:ext cx="3079103" cy="1226254"/>
          </a:xfrm>
          <a:prstGeom prst="rect">
            <a:avLst/>
          </a:prstGeom>
        </p:spPr>
      </p:pic>
    </p:spTree>
    <p:extLst>
      <p:ext uri="{BB962C8B-B14F-4D97-AF65-F5344CB8AC3E}">
        <p14:creationId xmlns:p14="http://schemas.microsoft.com/office/powerpoint/2010/main" val="385123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7E85BD-7FFE-FA4F-AB01-EEB0E17BF2A8}"/>
              </a:ext>
            </a:extLst>
          </p:cNvPr>
          <p:cNvSpPr>
            <a:spLocks noGrp="1"/>
          </p:cNvSpPr>
          <p:nvPr>
            <p:ph type="sldNum" sz="quarter" idx="12"/>
          </p:nvPr>
        </p:nvSpPr>
        <p:spPr/>
        <p:txBody>
          <a:bodyPr/>
          <a:lstStyle/>
          <a:p>
            <a:fld id="{E97799C9-84D9-46D2-A11E-BCF8A720529D}" type="slidenum">
              <a:rPr lang="en-US" smtClean="0"/>
              <a:t>2</a:t>
            </a:fld>
            <a:endParaRPr lang="en-US" dirty="0"/>
          </a:p>
        </p:txBody>
      </p:sp>
      <p:pic>
        <p:nvPicPr>
          <p:cNvPr id="4" name="Picture 3">
            <a:extLst>
              <a:ext uri="{FF2B5EF4-FFF2-40B4-BE49-F238E27FC236}">
                <a16:creationId xmlns:a16="http://schemas.microsoft.com/office/drawing/2014/main" id="{DB13E0E6-4CF2-A745-98DE-341090CEDA6A}"/>
              </a:ext>
            </a:extLst>
          </p:cNvPr>
          <p:cNvPicPr>
            <a:picLocks noChangeAspect="1"/>
          </p:cNvPicPr>
          <p:nvPr/>
        </p:nvPicPr>
        <p:blipFill rotWithShape="1">
          <a:blip r:embed="rId3"/>
          <a:srcRect l="7321" t="23095" r="7143" b="21191"/>
          <a:stretch/>
        </p:blipFill>
        <p:spPr>
          <a:xfrm>
            <a:off x="704850" y="838200"/>
            <a:ext cx="10775760" cy="5264150"/>
          </a:xfrm>
          <a:prstGeom prst="rect">
            <a:avLst/>
          </a:prstGeom>
        </p:spPr>
      </p:pic>
    </p:spTree>
    <p:extLst>
      <p:ext uri="{BB962C8B-B14F-4D97-AF65-F5344CB8AC3E}">
        <p14:creationId xmlns:p14="http://schemas.microsoft.com/office/powerpoint/2010/main" val="3742796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CEB3-732F-D64A-81BE-FFAD1FE803D5}"/>
              </a:ext>
            </a:extLst>
          </p:cNvPr>
          <p:cNvSpPr>
            <a:spLocks noGrp="1"/>
          </p:cNvSpPr>
          <p:nvPr>
            <p:ph type="title"/>
          </p:nvPr>
        </p:nvSpPr>
        <p:spPr/>
        <p:txBody>
          <a:bodyPr/>
          <a:lstStyle/>
          <a:p>
            <a:r>
              <a:rPr lang="en-US" dirty="0"/>
              <a:t>you have a lot on your plate</a:t>
            </a:r>
          </a:p>
        </p:txBody>
      </p:sp>
      <p:pic>
        <p:nvPicPr>
          <p:cNvPr id="7" name="Content Placeholder 6">
            <a:extLst>
              <a:ext uri="{FF2B5EF4-FFF2-40B4-BE49-F238E27FC236}">
                <a16:creationId xmlns:a16="http://schemas.microsoft.com/office/drawing/2014/main" id="{01380060-BBB8-7F4F-98D7-F715E0F7F1A7}"/>
              </a:ext>
            </a:extLst>
          </p:cNvPr>
          <p:cNvPicPr>
            <a:picLocks noGrp="1" noChangeAspect="1"/>
          </p:cNvPicPr>
          <p:nvPr>
            <p:ph idx="1"/>
          </p:nvPr>
        </p:nvPicPr>
        <p:blipFill>
          <a:blip r:embed="rId3"/>
          <a:stretch>
            <a:fillRect/>
          </a:stretch>
        </p:blipFill>
        <p:spPr>
          <a:xfrm>
            <a:off x="3286124" y="2167377"/>
            <a:ext cx="5619752" cy="3967544"/>
          </a:xfrm>
        </p:spPr>
      </p:pic>
      <p:sp>
        <p:nvSpPr>
          <p:cNvPr id="3" name="Slide Number Placeholder 2">
            <a:extLst>
              <a:ext uri="{FF2B5EF4-FFF2-40B4-BE49-F238E27FC236}">
                <a16:creationId xmlns:a16="http://schemas.microsoft.com/office/drawing/2014/main" id="{C0F87E81-69DE-AE4B-9413-A432CB520977}"/>
              </a:ext>
            </a:extLst>
          </p:cNvPr>
          <p:cNvSpPr>
            <a:spLocks noGrp="1"/>
          </p:cNvSpPr>
          <p:nvPr>
            <p:ph type="sldNum" sz="quarter" idx="12"/>
          </p:nvPr>
        </p:nvSpPr>
        <p:spPr/>
        <p:txBody>
          <a:bodyPr/>
          <a:lstStyle/>
          <a:p>
            <a:fld id="{E97799C9-84D9-46D2-A11E-BCF8A720529D}" type="slidenum">
              <a:rPr lang="en-US" smtClean="0"/>
              <a:t>20</a:t>
            </a:fld>
            <a:endParaRPr lang="en-US" dirty="0"/>
          </a:p>
        </p:txBody>
      </p:sp>
    </p:spTree>
    <p:extLst>
      <p:ext uri="{BB962C8B-B14F-4D97-AF65-F5344CB8AC3E}">
        <p14:creationId xmlns:p14="http://schemas.microsoft.com/office/powerpoint/2010/main" val="532995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EB113-0DAA-FD4A-85AE-6B2673A967B2}"/>
              </a:ext>
            </a:extLst>
          </p:cNvPr>
          <p:cNvSpPr>
            <a:spLocks noGrp="1"/>
          </p:cNvSpPr>
          <p:nvPr>
            <p:ph type="title"/>
          </p:nvPr>
        </p:nvSpPr>
        <p:spPr/>
        <p:txBody>
          <a:bodyPr/>
          <a:lstStyle/>
          <a:p>
            <a:r>
              <a:rPr lang="en-US" dirty="0"/>
              <a:t>how to sort through the chaos?</a:t>
            </a:r>
          </a:p>
        </p:txBody>
      </p:sp>
      <p:sp>
        <p:nvSpPr>
          <p:cNvPr id="3" name="Content Placeholder 2">
            <a:extLst>
              <a:ext uri="{FF2B5EF4-FFF2-40B4-BE49-F238E27FC236}">
                <a16:creationId xmlns:a16="http://schemas.microsoft.com/office/drawing/2014/main" id="{321D9B47-354E-4448-B37A-410670399CC0}"/>
              </a:ext>
            </a:extLst>
          </p:cNvPr>
          <p:cNvSpPr>
            <a:spLocks noGrp="1"/>
          </p:cNvSpPr>
          <p:nvPr>
            <p:ph idx="1"/>
          </p:nvPr>
        </p:nvSpPr>
        <p:spPr/>
        <p:txBody>
          <a:bodyPr/>
          <a:lstStyle/>
          <a:p>
            <a:r>
              <a:rPr lang="en-US" dirty="0"/>
              <a:t>Write. Everything. Down.</a:t>
            </a:r>
          </a:p>
          <a:p>
            <a:r>
              <a:rPr lang="en-US" dirty="0"/>
              <a:t>Organize.</a:t>
            </a:r>
          </a:p>
          <a:p>
            <a:r>
              <a:rPr lang="en-US" dirty="0"/>
              <a:t>Prioritize.</a:t>
            </a:r>
          </a:p>
          <a:p>
            <a:r>
              <a:rPr lang="en-US" dirty="0"/>
              <a:t>Repeat.</a:t>
            </a:r>
          </a:p>
        </p:txBody>
      </p:sp>
      <p:sp>
        <p:nvSpPr>
          <p:cNvPr id="4" name="Slide Number Placeholder 3">
            <a:extLst>
              <a:ext uri="{FF2B5EF4-FFF2-40B4-BE49-F238E27FC236}">
                <a16:creationId xmlns:a16="http://schemas.microsoft.com/office/drawing/2014/main" id="{BC084C3F-602A-DB49-9519-309D26DA8255}"/>
              </a:ext>
            </a:extLst>
          </p:cNvPr>
          <p:cNvSpPr>
            <a:spLocks noGrp="1"/>
          </p:cNvSpPr>
          <p:nvPr>
            <p:ph type="sldNum" sz="quarter" idx="12"/>
          </p:nvPr>
        </p:nvSpPr>
        <p:spPr/>
        <p:txBody>
          <a:bodyPr/>
          <a:lstStyle/>
          <a:p>
            <a:fld id="{E97799C9-84D9-46D2-A11E-BCF8A720529D}" type="slidenum">
              <a:rPr lang="en-US" smtClean="0"/>
              <a:t>21</a:t>
            </a:fld>
            <a:endParaRPr lang="en-US" dirty="0"/>
          </a:p>
        </p:txBody>
      </p:sp>
    </p:spTree>
    <p:extLst>
      <p:ext uri="{BB962C8B-B14F-4D97-AF65-F5344CB8AC3E}">
        <p14:creationId xmlns:p14="http://schemas.microsoft.com/office/powerpoint/2010/main" val="302039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97F76-E6D8-5140-88C3-AB654FB71642}"/>
              </a:ext>
            </a:extLst>
          </p:cNvPr>
          <p:cNvSpPr>
            <a:spLocks noGrp="1"/>
          </p:cNvSpPr>
          <p:nvPr>
            <p:ph type="title"/>
          </p:nvPr>
        </p:nvSpPr>
        <p:spPr/>
        <p:txBody>
          <a:bodyPr/>
          <a:lstStyle/>
          <a:p>
            <a:r>
              <a:rPr lang="en-US" dirty="0"/>
              <a:t>write everything down</a:t>
            </a:r>
          </a:p>
        </p:txBody>
      </p:sp>
      <p:sp>
        <p:nvSpPr>
          <p:cNvPr id="3" name="Content Placeholder 2">
            <a:extLst>
              <a:ext uri="{FF2B5EF4-FFF2-40B4-BE49-F238E27FC236}">
                <a16:creationId xmlns:a16="http://schemas.microsoft.com/office/drawing/2014/main" id="{62F29BCC-E722-5E42-AEF8-69605B2E1977}"/>
              </a:ext>
            </a:extLst>
          </p:cNvPr>
          <p:cNvSpPr>
            <a:spLocks noGrp="1"/>
          </p:cNvSpPr>
          <p:nvPr>
            <p:ph idx="1"/>
          </p:nvPr>
        </p:nvSpPr>
        <p:spPr/>
        <p:txBody>
          <a:bodyPr>
            <a:normAutofit/>
          </a:bodyPr>
          <a:lstStyle/>
          <a:p>
            <a:r>
              <a:rPr lang="en-US" dirty="0"/>
              <a:t>This seems obvious, but it’s remarkably easy to forget</a:t>
            </a:r>
          </a:p>
          <a:p>
            <a:r>
              <a:rPr lang="en-US" dirty="0"/>
              <a:t>Have a “brain dump document”</a:t>
            </a:r>
          </a:p>
          <a:p>
            <a:pPr lvl="1"/>
            <a:r>
              <a:rPr lang="en-US" dirty="0"/>
              <a:t>It might be smart to have a few places to do this, but keep it simple (1-3 total)</a:t>
            </a:r>
          </a:p>
          <a:p>
            <a:pPr lvl="1"/>
            <a:r>
              <a:rPr lang="en-US" dirty="0"/>
              <a:t>For example:</a:t>
            </a:r>
          </a:p>
          <a:p>
            <a:pPr lvl="2"/>
            <a:r>
              <a:rPr lang="en-US" dirty="0"/>
              <a:t>A physical notebook and a folder in your email inbox</a:t>
            </a:r>
          </a:p>
          <a:p>
            <a:pPr lvl="2"/>
            <a:r>
              <a:rPr lang="en-US" dirty="0"/>
              <a:t>A word document on your desktop and a note on your phone</a:t>
            </a:r>
          </a:p>
          <a:p>
            <a:r>
              <a:rPr lang="en-US" dirty="0"/>
              <a:t>Start with the brain dump document, then organize</a:t>
            </a:r>
          </a:p>
          <a:p>
            <a:pPr lvl="1"/>
            <a:endParaRPr lang="en-US" dirty="0"/>
          </a:p>
          <a:p>
            <a:pPr lvl="2"/>
            <a:endParaRPr lang="en-US" dirty="0"/>
          </a:p>
        </p:txBody>
      </p:sp>
      <p:sp>
        <p:nvSpPr>
          <p:cNvPr id="4" name="Slide Number Placeholder 3">
            <a:extLst>
              <a:ext uri="{FF2B5EF4-FFF2-40B4-BE49-F238E27FC236}">
                <a16:creationId xmlns:a16="http://schemas.microsoft.com/office/drawing/2014/main" id="{2DEF2816-76AD-5D47-8121-B8857180FCC6}"/>
              </a:ext>
            </a:extLst>
          </p:cNvPr>
          <p:cNvSpPr>
            <a:spLocks noGrp="1"/>
          </p:cNvSpPr>
          <p:nvPr>
            <p:ph type="sldNum" sz="quarter" idx="12"/>
          </p:nvPr>
        </p:nvSpPr>
        <p:spPr/>
        <p:txBody>
          <a:bodyPr/>
          <a:lstStyle/>
          <a:p>
            <a:fld id="{E97799C9-84D9-46D2-A11E-BCF8A720529D}" type="slidenum">
              <a:rPr lang="en-US" smtClean="0"/>
              <a:t>22</a:t>
            </a:fld>
            <a:endParaRPr lang="en-US" dirty="0"/>
          </a:p>
        </p:txBody>
      </p:sp>
    </p:spTree>
    <p:extLst>
      <p:ext uri="{BB962C8B-B14F-4D97-AF65-F5344CB8AC3E}">
        <p14:creationId xmlns:p14="http://schemas.microsoft.com/office/powerpoint/2010/main" val="153943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97F76-E6D8-5140-88C3-AB654FB71642}"/>
              </a:ext>
            </a:extLst>
          </p:cNvPr>
          <p:cNvSpPr>
            <a:spLocks noGrp="1"/>
          </p:cNvSpPr>
          <p:nvPr>
            <p:ph type="title"/>
          </p:nvPr>
        </p:nvSpPr>
        <p:spPr/>
        <p:txBody>
          <a:bodyPr/>
          <a:lstStyle/>
          <a:p>
            <a:r>
              <a:rPr lang="en-US" dirty="0"/>
              <a:t>activity: brain dump</a:t>
            </a:r>
          </a:p>
        </p:txBody>
      </p:sp>
      <p:sp>
        <p:nvSpPr>
          <p:cNvPr id="3" name="Content Placeholder 2">
            <a:extLst>
              <a:ext uri="{FF2B5EF4-FFF2-40B4-BE49-F238E27FC236}">
                <a16:creationId xmlns:a16="http://schemas.microsoft.com/office/drawing/2014/main" id="{62F29BCC-E722-5E42-AEF8-69605B2E1977}"/>
              </a:ext>
            </a:extLst>
          </p:cNvPr>
          <p:cNvSpPr>
            <a:spLocks noGrp="1"/>
          </p:cNvSpPr>
          <p:nvPr>
            <p:ph idx="1"/>
          </p:nvPr>
        </p:nvSpPr>
        <p:spPr/>
        <p:txBody>
          <a:bodyPr>
            <a:normAutofit/>
          </a:bodyPr>
          <a:lstStyle/>
          <a:p>
            <a:r>
              <a:rPr lang="en-US" dirty="0"/>
              <a:t>Take a few minutes and write down everything that comes to your mind that needs to be done</a:t>
            </a:r>
          </a:p>
          <a:p>
            <a:r>
              <a:rPr lang="en-US" dirty="0"/>
              <a:t>DON’T EDIT YOURSELF</a:t>
            </a:r>
          </a:p>
          <a:p>
            <a:pPr lvl="2"/>
            <a:endParaRPr lang="en-US" dirty="0"/>
          </a:p>
        </p:txBody>
      </p:sp>
      <p:sp>
        <p:nvSpPr>
          <p:cNvPr id="4" name="Slide Number Placeholder 3">
            <a:extLst>
              <a:ext uri="{FF2B5EF4-FFF2-40B4-BE49-F238E27FC236}">
                <a16:creationId xmlns:a16="http://schemas.microsoft.com/office/drawing/2014/main" id="{2DEF2816-76AD-5D47-8121-B8857180FCC6}"/>
              </a:ext>
            </a:extLst>
          </p:cNvPr>
          <p:cNvSpPr>
            <a:spLocks noGrp="1"/>
          </p:cNvSpPr>
          <p:nvPr>
            <p:ph type="sldNum" sz="quarter" idx="12"/>
          </p:nvPr>
        </p:nvSpPr>
        <p:spPr/>
        <p:txBody>
          <a:bodyPr/>
          <a:lstStyle/>
          <a:p>
            <a:fld id="{E97799C9-84D9-46D2-A11E-BCF8A720529D}" type="slidenum">
              <a:rPr lang="en-US" smtClean="0"/>
              <a:t>23</a:t>
            </a:fld>
            <a:endParaRPr lang="en-US" dirty="0"/>
          </a:p>
        </p:txBody>
      </p:sp>
    </p:spTree>
    <p:extLst>
      <p:ext uri="{BB962C8B-B14F-4D97-AF65-F5344CB8AC3E}">
        <p14:creationId xmlns:p14="http://schemas.microsoft.com/office/powerpoint/2010/main" val="101577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D3C6-0900-914E-81A6-3C015B74303D}"/>
              </a:ext>
            </a:extLst>
          </p:cNvPr>
          <p:cNvSpPr>
            <a:spLocks noGrp="1"/>
          </p:cNvSpPr>
          <p:nvPr>
            <p:ph type="title"/>
          </p:nvPr>
        </p:nvSpPr>
        <p:spPr/>
        <p:txBody>
          <a:bodyPr/>
          <a:lstStyle/>
          <a:p>
            <a:r>
              <a:rPr lang="en-US" dirty="0"/>
              <a:t>you can’t do everything</a:t>
            </a:r>
          </a:p>
        </p:txBody>
      </p:sp>
      <p:sp>
        <p:nvSpPr>
          <p:cNvPr id="3" name="Content Placeholder 2">
            <a:extLst>
              <a:ext uri="{FF2B5EF4-FFF2-40B4-BE49-F238E27FC236}">
                <a16:creationId xmlns:a16="http://schemas.microsoft.com/office/drawing/2014/main" id="{ED953082-D05A-1D48-B44E-7EEDD9924803}"/>
              </a:ext>
            </a:extLst>
          </p:cNvPr>
          <p:cNvSpPr>
            <a:spLocks noGrp="1"/>
          </p:cNvSpPr>
          <p:nvPr>
            <p:ph idx="1"/>
          </p:nvPr>
        </p:nvSpPr>
        <p:spPr/>
        <p:txBody>
          <a:bodyPr/>
          <a:lstStyle/>
          <a:p>
            <a:r>
              <a:rPr lang="en-US" dirty="0"/>
              <a:t>Prioritization is an essential skill</a:t>
            </a:r>
          </a:p>
          <a:p>
            <a:r>
              <a:rPr lang="en-US" dirty="0"/>
              <a:t>Saying “no” is hard, but important</a:t>
            </a:r>
          </a:p>
          <a:p>
            <a:pPr lvl="1"/>
            <a:r>
              <a:rPr lang="en-US" dirty="0"/>
              <a:t>A good start: “let me think about that before I give you an answer”</a:t>
            </a:r>
          </a:p>
          <a:p>
            <a:r>
              <a:rPr lang="en-US" dirty="0"/>
              <a:t>How do you sift through the mess?</a:t>
            </a:r>
          </a:p>
        </p:txBody>
      </p:sp>
      <p:sp>
        <p:nvSpPr>
          <p:cNvPr id="4" name="Slide Number Placeholder 3">
            <a:extLst>
              <a:ext uri="{FF2B5EF4-FFF2-40B4-BE49-F238E27FC236}">
                <a16:creationId xmlns:a16="http://schemas.microsoft.com/office/drawing/2014/main" id="{4A373B67-3949-1C4C-843B-3E40E07334C6}"/>
              </a:ext>
            </a:extLst>
          </p:cNvPr>
          <p:cNvSpPr>
            <a:spLocks noGrp="1"/>
          </p:cNvSpPr>
          <p:nvPr>
            <p:ph type="sldNum" sz="quarter" idx="12"/>
          </p:nvPr>
        </p:nvSpPr>
        <p:spPr/>
        <p:txBody>
          <a:bodyPr/>
          <a:lstStyle/>
          <a:p>
            <a:fld id="{E97799C9-84D9-46D2-A11E-BCF8A720529D}" type="slidenum">
              <a:rPr lang="en-US" smtClean="0"/>
              <a:t>24</a:t>
            </a:fld>
            <a:endParaRPr lang="en-US" dirty="0"/>
          </a:p>
        </p:txBody>
      </p:sp>
    </p:spTree>
    <p:extLst>
      <p:ext uri="{BB962C8B-B14F-4D97-AF65-F5344CB8AC3E}">
        <p14:creationId xmlns:p14="http://schemas.microsoft.com/office/powerpoint/2010/main" val="171649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54F0-A12D-104B-992F-ED2C13E11CEE}"/>
              </a:ext>
            </a:extLst>
          </p:cNvPr>
          <p:cNvSpPr>
            <a:spLocks noGrp="1"/>
          </p:cNvSpPr>
          <p:nvPr>
            <p:ph type="title"/>
          </p:nvPr>
        </p:nvSpPr>
        <p:spPr/>
        <p:txBody>
          <a:bodyPr/>
          <a:lstStyle/>
          <a:p>
            <a:r>
              <a:rPr lang="en-US" dirty="0"/>
              <a:t>urgent-important matrices</a:t>
            </a:r>
          </a:p>
        </p:txBody>
      </p:sp>
      <p:pic>
        <p:nvPicPr>
          <p:cNvPr id="6" name="Content Placeholder 5">
            <a:extLst>
              <a:ext uri="{FF2B5EF4-FFF2-40B4-BE49-F238E27FC236}">
                <a16:creationId xmlns:a16="http://schemas.microsoft.com/office/drawing/2014/main" id="{D24EA36B-7514-0245-9161-E2A22DD70991}"/>
              </a:ext>
            </a:extLst>
          </p:cNvPr>
          <p:cNvPicPr>
            <a:picLocks noGrp="1" noChangeAspect="1"/>
          </p:cNvPicPr>
          <p:nvPr>
            <p:ph idx="1"/>
          </p:nvPr>
        </p:nvPicPr>
        <p:blipFill>
          <a:blip r:embed="rId3"/>
          <a:stretch>
            <a:fillRect/>
          </a:stretch>
        </p:blipFill>
        <p:spPr>
          <a:xfrm>
            <a:off x="1295402" y="2468562"/>
            <a:ext cx="3317875" cy="3317875"/>
          </a:xfrm>
        </p:spPr>
      </p:pic>
      <p:sp>
        <p:nvSpPr>
          <p:cNvPr id="4" name="Slide Number Placeholder 3">
            <a:extLst>
              <a:ext uri="{FF2B5EF4-FFF2-40B4-BE49-F238E27FC236}">
                <a16:creationId xmlns:a16="http://schemas.microsoft.com/office/drawing/2014/main" id="{F352A08D-BD5E-F349-A064-E85F46E6CC3F}"/>
              </a:ext>
            </a:extLst>
          </p:cNvPr>
          <p:cNvSpPr>
            <a:spLocks noGrp="1"/>
          </p:cNvSpPr>
          <p:nvPr>
            <p:ph type="sldNum" sz="quarter" idx="12"/>
          </p:nvPr>
        </p:nvSpPr>
        <p:spPr/>
        <p:txBody>
          <a:bodyPr/>
          <a:lstStyle/>
          <a:p>
            <a:fld id="{E97799C9-84D9-46D2-A11E-BCF8A720529D}" type="slidenum">
              <a:rPr lang="en-US" smtClean="0"/>
              <a:t>25</a:t>
            </a:fld>
            <a:endParaRPr lang="en-US" dirty="0"/>
          </a:p>
        </p:txBody>
      </p:sp>
      <p:sp>
        <p:nvSpPr>
          <p:cNvPr id="7" name="Content Placeholder 2">
            <a:extLst>
              <a:ext uri="{FF2B5EF4-FFF2-40B4-BE49-F238E27FC236}">
                <a16:creationId xmlns:a16="http://schemas.microsoft.com/office/drawing/2014/main" id="{8E6113F6-B505-7548-93B1-85DC313CEB3B}"/>
              </a:ext>
            </a:extLst>
          </p:cNvPr>
          <p:cNvSpPr txBox="1">
            <a:spLocks/>
          </p:cNvSpPr>
          <p:nvPr/>
        </p:nvSpPr>
        <p:spPr>
          <a:xfrm>
            <a:off x="4766309" y="2556932"/>
            <a:ext cx="6130287"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t>For every task on your list, ask:</a:t>
            </a:r>
          </a:p>
          <a:p>
            <a:pPr lvl="1"/>
            <a:r>
              <a:rPr lang="en-US" dirty="0"/>
              <a:t>Is this urgent? </a:t>
            </a:r>
          </a:p>
          <a:p>
            <a:pPr lvl="2"/>
            <a:r>
              <a:rPr lang="en-US" dirty="0"/>
              <a:t>Is someone expecting this from me?</a:t>
            </a:r>
          </a:p>
          <a:p>
            <a:pPr lvl="2"/>
            <a:r>
              <a:rPr lang="en-US" dirty="0"/>
              <a:t>Is there a deadline or a due date soon? How squishy is that due date?</a:t>
            </a:r>
          </a:p>
          <a:p>
            <a:pPr lvl="1"/>
            <a:r>
              <a:rPr lang="en-US" dirty="0"/>
              <a:t>Is this important?</a:t>
            </a:r>
          </a:p>
          <a:p>
            <a:pPr lvl="2"/>
            <a:r>
              <a:rPr lang="en-US" dirty="0"/>
              <a:t>What happens if it never gets done?</a:t>
            </a:r>
          </a:p>
          <a:p>
            <a:pPr lvl="2"/>
            <a:r>
              <a:rPr lang="en-US" dirty="0"/>
              <a:t>Does it align with my values?</a:t>
            </a:r>
          </a:p>
          <a:p>
            <a:pPr lvl="1"/>
            <a:endParaRPr lang="en-US" dirty="0"/>
          </a:p>
        </p:txBody>
      </p:sp>
    </p:spTree>
    <p:extLst>
      <p:ext uri="{BB962C8B-B14F-4D97-AF65-F5344CB8AC3E}">
        <p14:creationId xmlns:p14="http://schemas.microsoft.com/office/powerpoint/2010/main" val="123254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9350-051C-1E4D-AAB8-0C29859BD25B}"/>
              </a:ext>
            </a:extLst>
          </p:cNvPr>
          <p:cNvSpPr>
            <a:spLocks noGrp="1"/>
          </p:cNvSpPr>
          <p:nvPr>
            <p:ph type="title"/>
          </p:nvPr>
        </p:nvSpPr>
        <p:spPr/>
        <p:txBody>
          <a:bodyPr/>
          <a:lstStyle/>
          <a:p>
            <a:r>
              <a:rPr lang="en-US" dirty="0"/>
              <a:t>prioritization: try it!</a:t>
            </a:r>
          </a:p>
        </p:txBody>
      </p:sp>
      <p:sp>
        <p:nvSpPr>
          <p:cNvPr id="4" name="Content Placeholder 3">
            <a:extLst>
              <a:ext uri="{FF2B5EF4-FFF2-40B4-BE49-F238E27FC236}">
                <a16:creationId xmlns:a16="http://schemas.microsoft.com/office/drawing/2014/main" id="{7FF25C0A-FFE5-CC40-93E9-590031077398}"/>
              </a:ext>
            </a:extLst>
          </p:cNvPr>
          <p:cNvSpPr>
            <a:spLocks noGrp="1"/>
          </p:cNvSpPr>
          <p:nvPr>
            <p:ph idx="1"/>
          </p:nvPr>
        </p:nvSpPr>
        <p:spPr/>
        <p:txBody>
          <a:bodyPr/>
          <a:lstStyle/>
          <a:p>
            <a:r>
              <a:rPr lang="en-US" dirty="0"/>
              <a:t>Activity: </a:t>
            </a:r>
          </a:p>
          <a:p>
            <a:pPr lvl="1"/>
            <a:r>
              <a:rPr lang="en-US" dirty="0"/>
              <a:t>Now, look your </a:t>
            </a:r>
            <a:r>
              <a:rPr lang="en-US"/>
              <a:t>brain dump and </a:t>
            </a:r>
            <a:r>
              <a:rPr lang="en-US" dirty="0"/>
              <a:t>plot each task on the matrix</a:t>
            </a:r>
          </a:p>
          <a:p>
            <a:pPr lvl="1"/>
            <a:r>
              <a:rPr lang="en-US" dirty="0"/>
              <a:t>How many things can you delegate? How many can you just not do?</a:t>
            </a:r>
          </a:p>
        </p:txBody>
      </p:sp>
    </p:spTree>
    <p:extLst>
      <p:ext uri="{BB962C8B-B14F-4D97-AF65-F5344CB8AC3E}">
        <p14:creationId xmlns:p14="http://schemas.microsoft.com/office/powerpoint/2010/main" val="149029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6860-CC84-F84D-9356-EE6CC0038656}"/>
              </a:ext>
            </a:extLst>
          </p:cNvPr>
          <p:cNvSpPr>
            <a:spLocks noGrp="1"/>
          </p:cNvSpPr>
          <p:nvPr>
            <p:ph type="title"/>
          </p:nvPr>
        </p:nvSpPr>
        <p:spPr>
          <a:xfrm>
            <a:off x="1295402" y="982132"/>
            <a:ext cx="9601196" cy="1303867"/>
          </a:xfrm>
        </p:spPr>
        <p:txBody>
          <a:bodyPr/>
          <a:lstStyle/>
          <a:p>
            <a:r>
              <a:rPr lang="en-US" dirty="0"/>
              <a:t>what to do with this extra time</a:t>
            </a:r>
          </a:p>
        </p:txBody>
      </p:sp>
      <p:sp>
        <p:nvSpPr>
          <p:cNvPr id="3" name="Content Placeholder 2">
            <a:extLst>
              <a:ext uri="{FF2B5EF4-FFF2-40B4-BE49-F238E27FC236}">
                <a16:creationId xmlns:a16="http://schemas.microsoft.com/office/drawing/2014/main" id="{1DA2FF79-1345-C845-84EA-908D78B74E2C}"/>
              </a:ext>
            </a:extLst>
          </p:cNvPr>
          <p:cNvSpPr>
            <a:spLocks noGrp="1"/>
          </p:cNvSpPr>
          <p:nvPr>
            <p:ph idx="1"/>
          </p:nvPr>
        </p:nvSpPr>
        <p:spPr>
          <a:xfrm>
            <a:off x="1295401" y="2573261"/>
            <a:ext cx="9601196" cy="3318936"/>
          </a:xfrm>
        </p:spPr>
        <p:txBody>
          <a:bodyPr>
            <a:normAutofit/>
          </a:bodyPr>
          <a:lstStyle/>
          <a:p>
            <a:r>
              <a:rPr lang="en-US" dirty="0">
                <a:solidFill>
                  <a:schemeClr val="tx1"/>
                </a:solidFill>
              </a:rPr>
              <a:t>Don’t spend it all on work</a:t>
            </a:r>
          </a:p>
          <a:p>
            <a:r>
              <a:rPr lang="en-US" dirty="0">
                <a:solidFill>
                  <a:schemeClr val="tx1"/>
                </a:solidFill>
              </a:rPr>
              <a:t>“Why not? Won’t that make me super extra amazingly productive?”</a:t>
            </a:r>
          </a:p>
          <a:p>
            <a:r>
              <a:rPr lang="en-US" dirty="0">
                <a:solidFill>
                  <a:schemeClr val="tx1"/>
                </a:solidFill>
              </a:rPr>
              <a:t>Nope</a:t>
            </a:r>
          </a:p>
        </p:txBody>
      </p:sp>
      <p:sp>
        <p:nvSpPr>
          <p:cNvPr id="4" name="Slide Number Placeholder 3">
            <a:extLst>
              <a:ext uri="{FF2B5EF4-FFF2-40B4-BE49-F238E27FC236}">
                <a16:creationId xmlns:a16="http://schemas.microsoft.com/office/drawing/2014/main" id="{1977B3F7-154B-A542-9B7C-7EBFCAE4828E}"/>
              </a:ext>
            </a:extLst>
          </p:cNvPr>
          <p:cNvSpPr>
            <a:spLocks noGrp="1"/>
          </p:cNvSpPr>
          <p:nvPr>
            <p:ph type="sldNum" sz="quarter" idx="12"/>
          </p:nvPr>
        </p:nvSpPr>
        <p:spPr/>
        <p:txBody>
          <a:bodyPr/>
          <a:lstStyle/>
          <a:p>
            <a:fld id="{E97799C9-84D9-46D2-A11E-BCF8A720529D}" type="slidenum">
              <a:rPr lang="en-US" smtClean="0"/>
              <a:t>27</a:t>
            </a:fld>
            <a:endParaRPr lang="en-US" dirty="0"/>
          </a:p>
        </p:txBody>
      </p:sp>
    </p:spTree>
    <p:extLst>
      <p:ext uri="{BB962C8B-B14F-4D97-AF65-F5344CB8AC3E}">
        <p14:creationId xmlns:p14="http://schemas.microsoft.com/office/powerpoint/2010/main" val="121203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6860-CC84-F84D-9356-EE6CC0038656}"/>
              </a:ext>
            </a:extLst>
          </p:cNvPr>
          <p:cNvSpPr>
            <a:spLocks noGrp="1"/>
          </p:cNvSpPr>
          <p:nvPr>
            <p:ph type="title"/>
          </p:nvPr>
        </p:nvSpPr>
        <p:spPr>
          <a:xfrm>
            <a:off x="1295402" y="982132"/>
            <a:ext cx="9601196" cy="1303867"/>
          </a:xfrm>
        </p:spPr>
        <p:txBody>
          <a:bodyPr/>
          <a:lstStyle/>
          <a:p>
            <a:r>
              <a:rPr lang="en-US" dirty="0"/>
              <a:t>limits on productivity</a:t>
            </a:r>
          </a:p>
        </p:txBody>
      </p:sp>
      <p:sp>
        <p:nvSpPr>
          <p:cNvPr id="3" name="Content Placeholder 2">
            <a:extLst>
              <a:ext uri="{FF2B5EF4-FFF2-40B4-BE49-F238E27FC236}">
                <a16:creationId xmlns:a16="http://schemas.microsoft.com/office/drawing/2014/main" id="{1DA2FF79-1345-C845-84EA-908D78B74E2C}"/>
              </a:ext>
            </a:extLst>
          </p:cNvPr>
          <p:cNvSpPr>
            <a:spLocks noGrp="1"/>
          </p:cNvSpPr>
          <p:nvPr>
            <p:ph idx="1"/>
          </p:nvPr>
        </p:nvSpPr>
        <p:spPr>
          <a:xfrm>
            <a:off x="1295401" y="2573261"/>
            <a:ext cx="9601196" cy="3318936"/>
          </a:xfrm>
        </p:spPr>
        <p:txBody>
          <a:bodyPr>
            <a:normAutofit/>
          </a:bodyPr>
          <a:lstStyle/>
          <a:p>
            <a:r>
              <a:rPr lang="en-US" dirty="0">
                <a:solidFill>
                  <a:schemeClr val="tx1"/>
                </a:solidFill>
              </a:rPr>
              <a:t>Studies suggest that even with years of practice and good habits, the human brain can’t maintain deep focus for more than about four hours in a day</a:t>
            </a:r>
            <a:br>
              <a:rPr lang="en-US" dirty="0">
                <a:solidFill>
                  <a:schemeClr val="tx1"/>
                </a:solidFill>
              </a:rPr>
            </a:br>
            <a:r>
              <a:rPr lang="en-US" dirty="0">
                <a:solidFill>
                  <a:schemeClr val="tx1"/>
                </a:solidFill>
              </a:rPr>
              <a:t>- from “Deep Work” by Cal Newport</a:t>
            </a:r>
          </a:p>
          <a:p>
            <a:r>
              <a:rPr lang="en-US" dirty="0">
                <a:solidFill>
                  <a:schemeClr val="tx1"/>
                </a:solidFill>
              </a:rPr>
              <a:t>Quality over quantity</a:t>
            </a:r>
          </a:p>
          <a:p>
            <a:r>
              <a:rPr lang="en-US" dirty="0">
                <a:solidFill>
                  <a:schemeClr val="tx1"/>
                </a:solidFill>
              </a:rPr>
              <a:t>Some shallow work is unavoidable, but the heart of what you do is deep work: don’t forget that</a:t>
            </a:r>
          </a:p>
        </p:txBody>
      </p:sp>
      <p:sp>
        <p:nvSpPr>
          <p:cNvPr id="4" name="Slide Number Placeholder 3">
            <a:extLst>
              <a:ext uri="{FF2B5EF4-FFF2-40B4-BE49-F238E27FC236}">
                <a16:creationId xmlns:a16="http://schemas.microsoft.com/office/drawing/2014/main" id="{1977B3F7-154B-A542-9B7C-7EBFCAE4828E}"/>
              </a:ext>
            </a:extLst>
          </p:cNvPr>
          <p:cNvSpPr>
            <a:spLocks noGrp="1"/>
          </p:cNvSpPr>
          <p:nvPr>
            <p:ph type="sldNum" sz="quarter" idx="12"/>
          </p:nvPr>
        </p:nvSpPr>
        <p:spPr/>
        <p:txBody>
          <a:bodyPr/>
          <a:lstStyle/>
          <a:p>
            <a:fld id="{E97799C9-84D9-46D2-A11E-BCF8A720529D}" type="slidenum">
              <a:rPr lang="en-US" smtClean="0"/>
              <a:t>28</a:t>
            </a:fld>
            <a:endParaRPr lang="en-US" dirty="0"/>
          </a:p>
        </p:txBody>
      </p:sp>
    </p:spTree>
    <p:extLst>
      <p:ext uri="{BB962C8B-B14F-4D97-AF65-F5344CB8AC3E}">
        <p14:creationId xmlns:p14="http://schemas.microsoft.com/office/powerpoint/2010/main" val="281683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77B3F7-154B-A542-9B7C-7EBFCAE4828E}"/>
              </a:ext>
            </a:extLst>
          </p:cNvPr>
          <p:cNvSpPr>
            <a:spLocks noGrp="1"/>
          </p:cNvSpPr>
          <p:nvPr>
            <p:ph type="sldNum" sz="quarter" idx="12"/>
          </p:nvPr>
        </p:nvSpPr>
        <p:spPr/>
        <p:txBody>
          <a:bodyPr/>
          <a:lstStyle/>
          <a:p>
            <a:fld id="{E97799C9-84D9-46D2-A11E-BCF8A720529D}" type="slidenum">
              <a:rPr lang="en-US" smtClean="0"/>
              <a:t>29</a:t>
            </a:fld>
            <a:endParaRPr lang="en-US" dirty="0"/>
          </a:p>
        </p:txBody>
      </p:sp>
      <p:pic>
        <p:nvPicPr>
          <p:cNvPr id="8" name="Content Placeholder 7">
            <a:extLst>
              <a:ext uri="{FF2B5EF4-FFF2-40B4-BE49-F238E27FC236}">
                <a16:creationId xmlns:a16="http://schemas.microsoft.com/office/drawing/2014/main" id="{E0932598-74B6-4F47-B6FF-BE889448E3B1}"/>
              </a:ext>
            </a:extLst>
          </p:cNvPr>
          <p:cNvPicPr>
            <a:picLocks noGrp="1" noChangeAspect="1"/>
          </p:cNvPicPr>
          <p:nvPr>
            <p:ph idx="1"/>
          </p:nvPr>
        </p:nvPicPr>
        <p:blipFill>
          <a:blip r:embed="rId3"/>
          <a:stretch>
            <a:fillRect/>
          </a:stretch>
        </p:blipFill>
        <p:spPr>
          <a:xfrm>
            <a:off x="2068813" y="0"/>
            <a:ext cx="8152873" cy="6923672"/>
          </a:xfrm>
        </p:spPr>
      </p:pic>
    </p:spTree>
    <p:extLst>
      <p:ext uri="{BB962C8B-B14F-4D97-AF65-F5344CB8AC3E}">
        <p14:creationId xmlns:p14="http://schemas.microsoft.com/office/powerpoint/2010/main" val="3350128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9B34-69B1-7848-B1C6-28C751BAA7A1}"/>
              </a:ext>
            </a:extLst>
          </p:cNvPr>
          <p:cNvSpPr>
            <a:spLocks noGrp="1"/>
          </p:cNvSpPr>
          <p:nvPr>
            <p:ph type="title"/>
          </p:nvPr>
        </p:nvSpPr>
        <p:spPr/>
        <p:txBody>
          <a:bodyPr/>
          <a:lstStyle/>
          <a:p>
            <a:r>
              <a:rPr lang="en-US" dirty="0"/>
              <a:t>how do we find our balance?</a:t>
            </a:r>
          </a:p>
        </p:txBody>
      </p:sp>
      <p:sp>
        <p:nvSpPr>
          <p:cNvPr id="3" name="Content Placeholder 2">
            <a:extLst>
              <a:ext uri="{FF2B5EF4-FFF2-40B4-BE49-F238E27FC236}">
                <a16:creationId xmlns:a16="http://schemas.microsoft.com/office/drawing/2014/main" id="{13D6385D-8D80-A04E-B2B8-6E9299AC1339}"/>
              </a:ext>
            </a:extLst>
          </p:cNvPr>
          <p:cNvSpPr>
            <a:spLocks noGrp="1"/>
          </p:cNvSpPr>
          <p:nvPr>
            <p:ph idx="1"/>
          </p:nvPr>
        </p:nvSpPr>
        <p:spPr/>
        <p:txBody>
          <a:bodyPr/>
          <a:lstStyle/>
          <a:p>
            <a:r>
              <a:rPr lang="en-US" dirty="0"/>
              <a:t>There’s no quick fix</a:t>
            </a:r>
          </a:p>
          <a:p>
            <a:r>
              <a:rPr lang="en-US" dirty="0"/>
              <a:t>Some guidelines to follow</a:t>
            </a:r>
          </a:p>
          <a:p>
            <a:pPr lvl="1"/>
            <a:r>
              <a:rPr lang="en-US" dirty="0"/>
              <a:t>Know your needs and your values</a:t>
            </a:r>
          </a:p>
          <a:p>
            <a:pPr lvl="1"/>
            <a:r>
              <a:rPr lang="en-US" dirty="0"/>
              <a:t>Learn the art of goal setting</a:t>
            </a:r>
          </a:p>
          <a:p>
            <a:pPr lvl="1"/>
            <a:r>
              <a:rPr lang="en-US" dirty="0"/>
              <a:t>Track your time and your progress</a:t>
            </a:r>
          </a:p>
          <a:p>
            <a:pPr lvl="1"/>
            <a:r>
              <a:rPr lang="en-US" dirty="0"/>
              <a:t>Learn how to say no</a:t>
            </a:r>
          </a:p>
        </p:txBody>
      </p:sp>
      <p:sp>
        <p:nvSpPr>
          <p:cNvPr id="4" name="Slide Number Placeholder 3">
            <a:extLst>
              <a:ext uri="{FF2B5EF4-FFF2-40B4-BE49-F238E27FC236}">
                <a16:creationId xmlns:a16="http://schemas.microsoft.com/office/drawing/2014/main" id="{C6258287-EBB4-B44A-B8C1-0D290A0FCD63}"/>
              </a:ext>
            </a:extLst>
          </p:cNvPr>
          <p:cNvSpPr>
            <a:spLocks noGrp="1"/>
          </p:cNvSpPr>
          <p:nvPr>
            <p:ph type="sldNum" sz="quarter" idx="12"/>
          </p:nvPr>
        </p:nvSpPr>
        <p:spPr/>
        <p:txBody>
          <a:bodyPr/>
          <a:lstStyle/>
          <a:p>
            <a:fld id="{E97799C9-84D9-46D2-A11E-BCF8A720529D}" type="slidenum">
              <a:rPr lang="en-US" smtClean="0"/>
              <a:t>3</a:t>
            </a:fld>
            <a:endParaRPr lang="en-US" dirty="0"/>
          </a:p>
        </p:txBody>
      </p:sp>
      <p:pic>
        <p:nvPicPr>
          <p:cNvPr id="8" name="Picture 7">
            <a:extLst>
              <a:ext uri="{FF2B5EF4-FFF2-40B4-BE49-F238E27FC236}">
                <a16:creationId xmlns:a16="http://schemas.microsoft.com/office/drawing/2014/main" id="{4A05A6A0-AB17-4A43-832E-12C6DA3CC8C2}"/>
              </a:ext>
            </a:extLst>
          </p:cNvPr>
          <p:cNvPicPr>
            <a:picLocks noChangeAspect="1"/>
          </p:cNvPicPr>
          <p:nvPr/>
        </p:nvPicPr>
        <p:blipFill rotWithShape="1">
          <a:blip r:embed="rId3"/>
          <a:srcRect l="19143" t="15943" r="17836" b="54937"/>
          <a:stretch/>
        </p:blipFill>
        <p:spPr>
          <a:xfrm>
            <a:off x="1705429" y="2817845"/>
            <a:ext cx="4546082" cy="1623527"/>
          </a:xfrm>
          <a:prstGeom prst="rect">
            <a:avLst/>
          </a:prstGeom>
        </p:spPr>
      </p:pic>
    </p:spTree>
    <p:extLst>
      <p:ext uri="{BB962C8B-B14F-4D97-AF65-F5344CB8AC3E}">
        <p14:creationId xmlns:p14="http://schemas.microsoft.com/office/powerpoint/2010/main" val="160649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6860-CC84-F84D-9356-EE6CC0038656}"/>
              </a:ext>
            </a:extLst>
          </p:cNvPr>
          <p:cNvSpPr>
            <a:spLocks noGrp="1"/>
          </p:cNvSpPr>
          <p:nvPr>
            <p:ph type="title"/>
          </p:nvPr>
        </p:nvSpPr>
        <p:spPr/>
        <p:txBody>
          <a:bodyPr/>
          <a:lstStyle/>
          <a:p>
            <a:r>
              <a:rPr lang="en-US" dirty="0"/>
              <a:t>why waste time on rest and recovery? </a:t>
            </a:r>
          </a:p>
        </p:txBody>
      </p:sp>
      <p:sp>
        <p:nvSpPr>
          <p:cNvPr id="3" name="Content Placeholder 2">
            <a:extLst>
              <a:ext uri="{FF2B5EF4-FFF2-40B4-BE49-F238E27FC236}">
                <a16:creationId xmlns:a16="http://schemas.microsoft.com/office/drawing/2014/main" id="{1DA2FF79-1345-C845-84EA-908D78B74E2C}"/>
              </a:ext>
            </a:extLst>
          </p:cNvPr>
          <p:cNvSpPr>
            <a:spLocks noGrp="1"/>
          </p:cNvSpPr>
          <p:nvPr>
            <p:ph idx="1"/>
          </p:nvPr>
        </p:nvSpPr>
        <p:spPr>
          <a:xfrm>
            <a:off x="1295401" y="2556932"/>
            <a:ext cx="9601196" cy="3412068"/>
          </a:xfrm>
        </p:spPr>
        <p:txBody>
          <a:bodyPr>
            <a:normAutofit fontScale="92500" lnSpcReduction="20000"/>
          </a:bodyPr>
          <a:lstStyle/>
          <a:p>
            <a:pPr marL="0" indent="0">
              <a:buNone/>
            </a:pPr>
            <a:r>
              <a:rPr lang="en-US" dirty="0">
                <a:solidFill>
                  <a:schemeClr val="tx1"/>
                </a:solidFill>
              </a:rPr>
              <a:t>“</a:t>
            </a:r>
            <a:r>
              <a:rPr lang="en-US" b="1" dirty="0">
                <a:solidFill>
                  <a:schemeClr val="tx1"/>
                </a:solidFill>
              </a:rPr>
              <a:t>We live in an era when we’re urged to be passionate about our work. To regard the boundary between work and life as an obsolete relic of the industrial age.</a:t>
            </a:r>
            <a:r>
              <a:rPr lang="en-US" dirty="0">
                <a:solidFill>
                  <a:schemeClr val="tx1"/>
                </a:solidFill>
              </a:rPr>
              <a:t> Mobile technologies keep us connected to the workplace day and night. At the same time, the boundaries between work and life are blurred, giving us more flexibility and choice about how to organize our time. Together, they create the illusion that we’ll find greatest fulfillment and be most effective if we’re always working. </a:t>
            </a:r>
            <a:r>
              <a:rPr lang="en-US" b="1" dirty="0">
                <a:solidFill>
                  <a:schemeClr val="tx1"/>
                </a:solidFill>
              </a:rPr>
              <a:t>But that’s wrong. </a:t>
            </a:r>
            <a:br>
              <a:rPr lang="en-US" dirty="0">
                <a:solidFill>
                  <a:schemeClr val="tx1"/>
                </a:solidFill>
              </a:rPr>
            </a:br>
            <a:br>
              <a:rPr lang="en-US" dirty="0">
                <a:solidFill>
                  <a:schemeClr val="tx1"/>
                </a:solidFill>
              </a:rPr>
            </a:br>
            <a:r>
              <a:rPr lang="en-US" b="1" dirty="0">
                <a:solidFill>
                  <a:schemeClr val="tx1"/>
                </a:solidFill>
              </a:rPr>
              <a:t>The positive effects of time off from work – of being able to completely leave the cares and pressures, and even the positives, of the workplace behind – are by now too well-documented to ignore, as are the negative effects of burnout.”</a:t>
            </a:r>
            <a:br>
              <a:rPr lang="en-US" b="1" dirty="0">
                <a:solidFill>
                  <a:schemeClr val="tx1"/>
                </a:solidFill>
              </a:rPr>
            </a:br>
            <a:br>
              <a:rPr lang="en-US" dirty="0">
                <a:solidFill>
                  <a:schemeClr val="tx1"/>
                </a:solidFill>
              </a:rPr>
            </a:br>
            <a:r>
              <a:rPr lang="en-US" dirty="0">
                <a:solidFill>
                  <a:schemeClr val="tx1"/>
                </a:solidFill>
              </a:rPr>
              <a:t>- from “Rest” by Alex </a:t>
            </a:r>
            <a:r>
              <a:rPr lang="en-US" dirty="0" err="1">
                <a:solidFill>
                  <a:schemeClr val="tx1"/>
                </a:solidFill>
              </a:rPr>
              <a:t>Soojung</a:t>
            </a:r>
            <a:r>
              <a:rPr lang="en-US" dirty="0">
                <a:solidFill>
                  <a:schemeClr val="tx1"/>
                </a:solidFill>
              </a:rPr>
              <a:t>-Kim Pang</a:t>
            </a:r>
          </a:p>
        </p:txBody>
      </p:sp>
      <p:sp>
        <p:nvSpPr>
          <p:cNvPr id="4" name="Slide Number Placeholder 3">
            <a:extLst>
              <a:ext uri="{FF2B5EF4-FFF2-40B4-BE49-F238E27FC236}">
                <a16:creationId xmlns:a16="http://schemas.microsoft.com/office/drawing/2014/main" id="{1977B3F7-154B-A542-9B7C-7EBFCAE4828E}"/>
              </a:ext>
            </a:extLst>
          </p:cNvPr>
          <p:cNvSpPr>
            <a:spLocks noGrp="1"/>
          </p:cNvSpPr>
          <p:nvPr>
            <p:ph type="sldNum" sz="quarter" idx="12"/>
          </p:nvPr>
        </p:nvSpPr>
        <p:spPr/>
        <p:txBody>
          <a:bodyPr/>
          <a:lstStyle/>
          <a:p>
            <a:fld id="{E97799C9-84D9-46D2-A11E-BCF8A720529D}" type="slidenum">
              <a:rPr lang="en-US" smtClean="0"/>
              <a:t>30</a:t>
            </a:fld>
            <a:endParaRPr lang="en-US" dirty="0"/>
          </a:p>
        </p:txBody>
      </p:sp>
    </p:spTree>
    <p:extLst>
      <p:ext uri="{BB962C8B-B14F-4D97-AF65-F5344CB8AC3E}">
        <p14:creationId xmlns:p14="http://schemas.microsoft.com/office/powerpoint/2010/main" val="433354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F859-7A5C-C641-A1B0-07642EF9C99F}"/>
              </a:ext>
            </a:extLst>
          </p:cNvPr>
          <p:cNvSpPr>
            <a:spLocks noGrp="1"/>
          </p:cNvSpPr>
          <p:nvPr>
            <p:ph type="title"/>
          </p:nvPr>
        </p:nvSpPr>
        <p:spPr/>
        <p:txBody>
          <a:bodyPr/>
          <a:lstStyle/>
          <a:p>
            <a:r>
              <a:rPr lang="en-US" dirty="0"/>
              <a:t>academic burnout</a:t>
            </a:r>
          </a:p>
        </p:txBody>
      </p:sp>
      <p:sp>
        <p:nvSpPr>
          <p:cNvPr id="3" name="Content Placeholder 2">
            <a:extLst>
              <a:ext uri="{FF2B5EF4-FFF2-40B4-BE49-F238E27FC236}">
                <a16:creationId xmlns:a16="http://schemas.microsoft.com/office/drawing/2014/main" id="{A7BF58D8-B2E5-5949-98F1-38949760F3FB}"/>
              </a:ext>
            </a:extLst>
          </p:cNvPr>
          <p:cNvSpPr>
            <a:spLocks noGrp="1"/>
          </p:cNvSpPr>
          <p:nvPr>
            <p:ph idx="1"/>
          </p:nvPr>
        </p:nvSpPr>
        <p:spPr/>
        <p:txBody>
          <a:bodyPr>
            <a:normAutofit/>
          </a:bodyPr>
          <a:lstStyle/>
          <a:p>
            <a:r>
              <a:rPr lang="en-US" dirty="0"/>
              <a:t>Burnout results from chronic stress and affects three areas</a:t>
            </a:r>
          </a:p>
          <a:p>
            <a:pPr lvl="1"/>
            <a:r>
              <a:rPr lang="en-US" dirty="0"/>
              <a:t>Physical and emotional exhaustion</a:t>
            </a:r>
          </a:p>
          <a:p>
            <a:pPr lvl="1"/>
            <a:r>
              <a:rPr lang="en-US" dirty="0"/>
              <a:t>Cynicism and detachment</a:t>
            </a:r>
          </a:p>
          <a:p>
            <a:pPr lvl="1"/>
            <a:r>
              <a:rPr lang="en-US" dirty="0"/>
              <a:t>Feelings of ineffectiveness and lack of accomplishment</a:t>
            </a:r>
          </a:p>
          <a:p>
            <a:r>
              <a:rPr lang="en-US" dirty="0"/>
              <a:t>It’s described by the World Health Organization as an “occupational phenomenon”</a:t>
            </a:r>
          </a:p>
        </p:txBody>
      </p:sp>
      <p:sp>
        <p:nvSpPr>
          <p:cNvPr id="4" name="Slide Number Placeholder 3">
            <a:extLst>
              <a:ext uri="{FF2B5EF4-FFF2-40B4-BE49-F238E27FC236}">
                <a16:creationId xmlns:a16="http://schemas.microsoft.com/office/drawing/2014/main" id="{B0EC4904-648C-F340-A322-E55CC4CED4C7}"/>
              </a:ext>
            </a:extLst>
          </p:cNvPr>
          <p:cNvSpPr>
            <a:spLocks noGrp="1"/>
          </p:cNvSpPr>
          <p:nvPr>
            <p:ph type="sldNum" sz="quarter" idx="12"/>
          </p:nvPr>
        </p:nvSpPr>
        <p:spPr/>
        <p:txBody>
          <a:bodyPr/>
          <a:lstStyle/>
          <a:p>
            <a:fld id="{E97799C9-84D9-46D2-A11E-BCF8A720529D}" type="slidenum">
              <a:rPr lang="en-US" smtClean="0"/>
              <a:t>31</a:t>
            </a:fld>
            <a:endParaRPr lang="en-US" dirty="0"/>
          </a:p>
        </p:txBody>
      </p:sp>
    </p:spTree>
    <p:extLst>
      <p:ext uri="{BB962C8B-B14F-4D97-AF65-F5344CB8AC3E}">
        <p14:creationId xmlns:p14="http://schemas.microsoft.com/office/powerpoint/2010/main" val="273595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96D6-2870-4943-8772-870C0FEBE541}"/>
              </a:ext>
            </a:extLst>
          </p:cNvPr>
          <p:cNvSpPr>
            <a:spLocks noGrp="1"/>
          </p:cNvSpPr>
          <p:nvPr>
            <p:ph type="title"/>
          </p:nvPr>
        </p:nvSpPr>
        <p:spPr/>
        <p:txBody>
          <a:bodyPr/>
          <a:lstStyle/>
          <a:p>
            <a:r>
              <a:rPr lang="en-US" dirty="0"/>
              <a:t>takeaway messages…</a:t>
            </a:r>
          </a:p>
        </p:txBody>
      </p:sp>
      <p:sp>
        <p:nvSpPr>
          <p:cNvPr id="3" name="Content Placeholder 2">
            <a:extLst>
              <a:ext uri="{FF2B5EF4-FFF2-40B4-BE49-F238E27FC236}">
                <a16:creationId xmlns:a16="http://schemas.microsoft.com/office/drawing/2014/main" id="{2F1539A7-F796-7C49-99B3-9764DE694660}"/>
              </a:ext>
            </a:extLst>
          </p:cNvPr>
          <p:cNvSpPr>
            <a:spLocks noGrp="1"/>
          </p:cNvSpPr>
          <p:nvPr>
            <p:ph idx="1"/>
          </p:nvPr>
        </p:nvSpPr>
        <p:spPr/>
        <p:txBody>
          <a:bodyPr>
            <a:normAutofit/>
          </a:bodyPr>
          <a:lstStyle/>
          <a:p>
            <a:r>
              <a:rPr lang="en-US" dirty="0"/>
              <a:t>You need regular rest and recovery to be productive and healthy and happy</a:t>
            </a:r>
          </a:p>
          <a:p>
            <a:r>
              <a:rPr lang="en-US" dirty="0"/>
              <a:t>Best practices mean protecting your rest and recovery time and prioritizing what matters</a:t>
            </a:r>
          </a:p>
          <a:p>
            <a:r>
              <a:rPr lang="en-US" dirty="0"/>
              <a:t>There’s no “one weird trick” that will do this for you – you have to learn how to do this effectively through trial and error</a:t>
            </a:r>
          </a:p>
          <a:p>
            <a:r>
              <a:rPr lang="en-US" dirty="0"/>
              <a:t>Be mindful throughout this process – there is no one right way to approach it. Listen to yourself.</a:t>
            </a:r>
          </a:p>
        </p:txBody>
      </p:sp>
      <p:sp>
        <p:nvSpPr>
          <p:cNvPr id="4" name="Slide Number Placeholder 3">
            <a:extLst>
              <a:ext uri="{FF2B5EF4-FFF2-40B4-BE49-F238E27FC236}">
                <a16:creationId xmlns:a16="http://schemas.microsoft.com/office/drawing/2014/main" id="{5ADAB8A4-A8AC-104F-B26A-F3C656A61A12}"/>
              </a:ext>
            </a:extLst>
          </p:cNvPr>
          <p:cNvSpPr>
            <a:spLocks noGrp="1"/>
          </p:cNvSpPr>
          <p:nvPr>
            <p:ph type="sldNum" sz="quarter" idx="12"/>
          </p:nvPr>
        </p:nvSpPr>
        <p:spPr/>
        <p:txBody>
          <a:bodyPr/>
          <a:lstStyle/>
          <a:p>
            <a:fld id="{E97799C9-84D9-46D2-A11E-BCF8A720529D}" type="slidenum">
              <a:rPr lang="en-US" smtClean="0"/>
              <a:t>32</a:t>
            </a:fld>
            <a:endParaRPr lang="en-US" dirty="0"/>
          </a:p>
        </p:txBody>
      </p:sp>
    </p:spTree>
    <p:extLst>
      <p:ext uri="{BB962C8B-B14F-4D97-AF65-F5344CB8AC3E}">
        <p14:creationId xmlns:p14="http://schemas.microsoft.com/office/powerpoint/2010/main" val="380778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1E79-71C7-8E4C-96AF-D5EF07D52AE1}"/>
              </a:ext>
            </a:extLst>
          </p:cNvPr>
          <p:cNvSpPr>
            <a:spLocks noGrp="1"/>
          </p:cNvSpPr>
          <p:nvPr>
            <p:ph type="title"/>
          </p:nvPr>
        </p:nvSpPr>
        <p:spPr/>
        <p:txBody>
          <a:bodyPr/>
          <a:lstStyle/>
          <a:p>
            <a:r>
              <a:rPr lang="en-US" dirty="0"/>
              <a:t>thanks!</a:t>
            </a:r>
          </a:p>
        </p:txBody>
      </p:sp>
      <p:sp>
        <p:nvSpPr>
          <p:cNvPr id="3" name="Content Placeholder 2">
            <a:extLst>
              <a:ext uri="{FF2B5EF4-FFF2-40B4-BE49-F238E27FC236}">
                <a16:creationId xmlns:a16="http://schemas.microsoft.com/office/drawing/2014/main" id="{0B3C0B82-AF05-DD48-9C0D-D0BE6ED59F25}"/>
              </a:ext>
            </a:extLst>
          </p:cNvPr>
          <p:cNvSpPr>
            <a:spLocks noGrp="1"/>
          </p:cNvSpPr>
          <p:nvPr>
            <p:ph idx="1"/>
          </p:nvPr>
        </p:nvSpPr>
        <p:spPr/>
        <p:txBody>
          <a:bodyPr/>
          <a:lstStyle/>
          <a:p>
            <a:pPr marL="0" indent="0" algn="ctr">
              <a:buNone/>
            </a:pPr>
            <a:r>
              <a:rPr lang="en-US" dirty="0" err="1"/>
              <a:t>www.caseyeberger.com</a:t>
            </a:r>
            <a:r>
              <a:rPr lang="en-US"/>
              <a:t>/cuwip2023</a:t>
            </a:r>
            <a:endParaRPr lang="en-US" dirty="0"/>
          </a:p>
        </p:txBody>
      </p:sp>
      <p:sp>
        <p:nvSpPr>
          <p:cNvPr id="4" name="Slide Number Placeholder 3">
            <a:extLst>
              <a:ext uri="{FF2B5EF4-FFF2-40B4-BE49-F238E27FC236}">
                <a16:creationId xmlns:a16="http://schemas.microsoft.com/office/drawing/2014/main" id="{6BE8DC7F-41FC-7B4F-8CDD-CEABC1C76477}"/>
              </a:ext>
            </a:extLst>
          </p:cNvPr>
          <p:cNvSpPr>
            <a:spLocks noGrp="1"/>
          </p:cNvSpPr>
          <p:nvPr>
            <p:ph type="sldNum" sz="quarter" idx="12"/>
          </p:nvPr>
        </p:nvSpPr>
        <p:spPr/>
        <p:txBody>
          <a:bodyPr/>
          <a:lstStyle/>
          <a:p>
            <a:fld id="{E97799C9-84D9-46D2-A11E-BCF8A720529D}" type="slidenum">
              <a:rPr lang="en-US" smtClean="0"/>
              <a:t>33</a:t>
            </a:fld>
            <a:endParaRPr lang="en-US" dirty="0"/>
          </a:p>
        </p:txBody>
      </p:sp>
    </p:spTree>
    <p:extLst>
      <p:ext uri="{BB962C8B-B14F-4D97-AF65-F5344CB8AC3E}">
        <p14:creationId xmlns:p14="http://schemas.microsoft.com/office/powerpoint/2010/main" val="142339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EE3DD-690E-AE4C-A8B4-D34CEFC03F85}"/>
              </a:ext>
            </a:extLst>
          </p:cNvPr>
          <p:cNvSpPr>
            <a:spLocks noGrp="1"/>
          </p:cNvSpPr>
          <p:nvPr>
            <p:ph type="title"/>
          </p:nvPr>
        </p:nvSpPr>
        <p:spPr/>
        <p:txBody>
          <a:bodyPr/>
          <a:lstStyle/>
          <a:p>
            <a:r>
              <a:rPr lang="en-US" dirty="0"/>
              <a:t>how to overcome obstacles</a:t>
            </a:r>
          </a:p>
        </p:txBody>
      </p:sp>
      <p:sp>
        <p:nvSpPr>
          <p:cNvPr id="3" name="Content Placeholder 2">
            <a:extLst>
              <a:ext uri="{FF2B5EF4-FFF2-40B4-BE49-F238E27FC236}">
                <a16:creationId xmlns:a16="http://schemas.microsoft.com/office/drawing/2014/main" id="{B74BE02A-41A2-BC45-AEEE-47783AAE02F3}"/>
              </a:ext>
            </a:extLst>
          </p:cNvPr>
          <p:cNvSpPr>
            <a:spLocks noGrp="1"/>
          </p:cNvSpPr>
          <p:nvPr>
            <p:ph idx="1"/>
          </p:nvPr>
        </p:nvSpPr>
        <p:spPr/>
        <p:txBody>
          <a:bodyPr/>
          <a:lstStyle/>
          <a:p>
            <a:r>
              <a:rPr lang="en-US" dirty="0"/>
              <a:t>WOOP</a:t>
            </a:r>
          </a:p>
          <a:p>
            <a:pPr lvl="1"/>
            <a:r>
              <a:rPr lang="en-US" dirty="0"/>
              <a:t>Wish: what is the wish or goal you would like to fulfill?</a:t>
            </a:r>
          </a:p>
          <a:p>
            <a:pPr lvl="1"/>
            <a:r>
              <a:rPr lang="en-US" dirty="0"/>
              <a:t>Outcome: what is the best result or feeling that will come from fulfilling that wish or goal?</a:t>
            </a:r>
          </a:p>
          <a:p>
            <a:pPr lvl="1"/>
            <a:r>
              <a:rPr lang="en-US" dirty="0"/>
              <a:t>Obstacle: what </a:t>
            </a:r>
            <a:r>
              <a:rPr lang="en-US" i="1" dirty="0"/>
              <a:t>internal</a:t>
            </a:r>
            <a:r>
              <a:rPr lang="en-US" dirty="0"/>
              <a:t> thing is holding you back from accomplishing your wish or goal?</a:t>
            </a:r>
          </a:p>
          <a:p>
            <a:pPr lvl="1"/>
            <a:r>
              <a:rPr lang="en-US" dirty="0"/>
              <a:t>Plan: If [obstacle], then I will [action]</a:t>
            </a:r>
          </a:p>
        </p:txBody>
      </p:sp>
      <p:sp>
        <p:nvSpPr>
          <p:cNvPr id="4" name="Slide Number Placeholder 3">
            <a:extLst>
              <a:ext uri="{FF2B5EF4-FFF2-40B4-BE49-F238E27FC236}">
                <a16:creationId xmlns:a16="http://schemas.microsoft.com/office/drawing/2014/main" id="{8DDDCD3A-4559-0C44-A9DF-BA8129894346}"/>
              </a:ext>
            </a:extLst>
          </p:cNvPr>
          <p:cNvSpPr>
            <a:spLocks noGrp="1"/>
          </p:cNvSpPr>
          <p:nvPr>
            <p:ph type="sldNum" sz="quarter" idx="12"/>
          </p:nvPr>
        </p:nvSpPr>
        <p:spPr/>
        <p:txBody>
          <a:bodyPr/>
          <a:lstStyle/>
          <a:p>
            <a:fld id="{E97799C9-84D9-46D2-A11E-BCF8A720529D}" type="slidenum">
              <a:rPr lang="en-US" smtClean="0"/>
              <a:t>34</a:t>
            </a:fld>
            <a:endParaRPr lang="en-US" dirty="0"/>
          </a:p>
        </p:txBody>
      </p:sp>
    </p:spTree>
    <p:extLst>
      <p:ext uri="{BB962C8B-B14F-4D97-AF65-F5344CB8AC3E}">
        <p14:creationId xmlns:p14="http://schemas.microsoft.com/office/powerpoint/2010/main" val="257654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EE3DD-690E-AE4C-A8B4-D34CEFC03F85}"/>
              </a:ext>
            </a:extLst>
          </p:cNvPr>
          <p:cNvSpPr>
            <a:spLocks noGrp="1"/>
          </p:cNvSpPr>
          <p:nvPr>
            <p:ph type="title"/>
          </p:nvPr>
        </p:nvSpPr>
        <p:spPr/>
        <p:txBody>
          <a:bodyPr/>
          <a:lstStyle/>
          <a:p>
            <a:r>
              <a:rPr lang="en-US" dirty="0"/>
              <a:t>how to overcome obstacles</a:t>
            </a:r>
          </a:p>
        </p:txBody>
      </p:sp>
      <p:sp>
        <p:nvSpPr>
          <p:cNvPr id="3" name="Content Placeholder 2">
            <a:extLst>
              <a:ext uri="{FF2B5EF4-FFF2-40B4-BE49-F238E27FC236}">
                <a16:creationId xmlns:a16="http://schemas.microsoft.com/office/drawing/2014/main" id="{B74BE02A-41A2-BC45-AEEE-47783AAE02F3}"/>
              </a:ext>
            </a:extLst>
          </p:cNvPr>
          <p:cNvSpPr>
            <a:spLocks noGrp="1"/>
          </p:cNvSpPr>
          <p:nvPr>
            <p:ph idx="1"/>
          </p:nvPr>
        </p:nvSpPr>
        <p:spPr/>
        <p:txBody>
          <a:bodyPr>
            <a:normAutofit/>
          </a:bodyPr>
          <a:lstStyle/>
          <a:p>
            <a:r>
              <a:rPr lang="en-US" dirty="0"/>
              <a:t>Activity: WOOP</a:t>
            </a:r>
          </a:p>
          <a:p>
            <a:pPr lvl="1"/>
            <a:r>
              <a:rPr lang="en-US" dirty="0"/>
              <a:t>On a piece of paper, fill in the Wish, Outcome, Obstacle, and Plan for one goal</a:t>
            </a:r>
          </a:p>
        </p:txBody>
      </p:sp>
      <p:sp>
        <p:nvSpPr>
          <p:cNvPr id="4" name="Slide Number Placeholder 3">
            <a:extLst>
              <a:ext uri="{FF2B5EF4-FFF2-40B4-BE49-F238E27FC236}">
                <a16:creationId xmlns:a16="http://schemas.microsoft.com/office/drawing/2014/main" id="{7314B1F5-678B-194D-AB3F-9352CF782FD6}"/>
              </a:ext>
            </a:extLst>
          </p:cNvPr>
          <p:cNvSpPr>
            <a:spLocks noGrp="1"/>
          </p:cNvSpPr>
          <p:nvPr>
            <p:ph type="sldNum" sz="quarter" idx="12"/>
          </p:nvPr>
        </p:nvSpPr>
        <p:spPr/>
        <p:txBody>
          <a:bodyPr/>
          <a:lstStyle/>
          <a:p>
            <a:fld id="{E97799C9-84D9-46D2-A11E-BCF8A720529D}" type="slidenum">
              <a:rPr lang="en-US" smtClean="0"/>
              <a:t>35</a:t>
            </a:fld>
            <a:endParaRPr lang="en-US" dirty="0"/>
          </a:p>
        </p:txBody>
      </p:sp>
    </p:spTree>
    <p:extLst>
      <p:ext uri="{BB962C8B-B14F-4D97-AF65-F5344CB8AC3E}">
        <p14:creationId xmlns:p14="http://schemas.microsoft.com/office/powerpoint/2010/main" val="103991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EE3DD-690E-AE4C-A8B4-D34CEFC03F85}"/>
              </a:ext>
            </a:extLst>
          </p:cNvPr>
          <p:cNvSpPr>
            <a:spLocks noGrp="1"/>
          </p:cNvSpPr>
          <p:nvPr>
            <p:ph type="title"/>
          </p:nvPr>
        </p:nvSpPr>
        <p:spPr/>
        <p:txBody>
          <a:bodyPr/>
          <a:lstStyle/>
          <a:p>
            <a:r>
              <a:rPr lang="en-US" dirty="0"/>
              <a:t>how to overcome obstacles</a:t>
            </a:r>
          </a:p>
        </p:txBody>
      </p:sp>
      <p:sp>
        <p:nvSpPr>
          <p:cNvPr id="3" name="Content Placeholder 2">
            <a:extLst>
              <a:ext uri="{FF2B5EF4-FFF2-40B4-BE49-F238E27FC236}">
                <a16:creationId xmlns:a16="http://schemas.microsoft.com/office/drawing/2014/main" id="{B74BE02A-41A2-BC45-AEEE-47783AAE02F3}"/>
              </a:ext>
            </a:extLst>
          </p:cNvPr>
          <p:cNvSpPr>
            <a:spLocks noGrp="1"/>
          </p:cNvSpPr>
          <p:nvPr>
            <p:ph idx="1"/>
          </p:nvPr>
        </p:nvSpPr>
        <p:spPr/>
        <p:txBody>
          <a:bodyPr>
            <a:normAutofit lnSpcReduction="10000"/>
          </a:bodyPr>
          <a:lstStyle/>
          <a:p>
            <a:r>
              <a:rPr lang="en-US" dirty="0" err="1"/>
              <a:t>Mise</a:t>
            </a:r>
            <a:r>
              <a:rPr lang="en-US" dirty="0"/>
              <a:t> </a:t>
            </a:r>
            <a:r>
              <a:rPr lang="en-US" dirty="0" err="1"/>
              <a:t>en</a:t>
            </a:r>
            <a:r>
              <a:rPr lang="en-US" dirty="0"/>
              <a:t> place</a:t>
            </a:r>
          </a:p>
          <a:p>
            <a:pPr lvl="1"/>
            <a:r>
              <a:rPr lang="en-US" dirty="0"/>
              <a:t>Make it easy on yourself</a:t>
            </a:r>
          </a:p>
          <a:p>
            <a:pPr lvl="1"/>
            <a:r>
              <a:rPr lang="en-US" dirty="0"/>
              <a:t>Take a few minutes to prepare what you need to start something with a high “activation cost”</a:t>
            </a:r>
          </a:p>
          <a:p>
            <a:pPr lvl="1"/>
            <a:r>
              <a:rPr lang="en-US" dirty="0"/>
              <a:t>Examples: </a:t>
            </a:r>
          </a:p>
          <a:p>
            <a:pPr lvl="2"/>
            <a:r>
              <a:rPr lang="en-US" dirty="0"/>
              <a:t>put out your workout clothes, shoes, and water bottle before you go to bed if you always skip your workout because it takes you too long to get ready</a:t>
            </a:r>
          </a:p>
          <a:p>
            <a:pPr lvl="2"/>
            <a:r>
              <a:rPr lang="en-US" dirty="0"/>
              <a:t>set up your desk at the end of the day so that all your notes are out for the project you want to work on first thing the next morning</a:t>
            </a:r>
          </a:p>
          <a:p>
            <a:pPr lvl="1"/>
            <a:endParaRPr lang="en-US" dirty="0"/>
          </a:p>
        </p:txBody>
      </p:sp>
      <p:sp>
        <p:nvSpPr>
          <p:cNvPr id="4" name="Slide Number Placeholder 3">
            <a:extLst>
              <a:ext uri="{FF2B5EF4-FFF2-40B4-BE49-F238E27FC236}">
                <a16:creationId xmlns:a16="http://schemas.microsoft.com/office/drawing/2014/main" id="{E67CA258-75A5-4845-9521-0E3572DB18FC}"/>
              </a:ext>
            </a:extLst>
          </p:cNvPr>
          <p:cNvSpPr>
            <a:spLocks noGrp="1"/>
          </p:cNvSpPr>
          <p:nvPr>
            <p:ph type="sldNum" sz="quarter" idx="12"/>
          </p:nvPr>
        </p:nvSpPr>
        <p:spPr/>
        <p:txBody>
          <a:bodyPr/>
          <a:lstStyle/>
          <a:p>
            <a:fld id="{E97799C9-84D9-46D2-A11E-BCF8A720529D}" type="slidenum">
              <a:rPr lang="en-US" smtClean="0"/>
              <a:t>36</a:t>
            </a:fld>
            <a:endParaRPr lang="en-US" dirty="0"/>
          </a:p>
        </p:txBody>
      </p:sp>
    </p:spTree>
    <p:extLst>
      <p:ext uri="{BB962C8B-B14F-4D97-AF65-F5344CB8AC3E}">
        <p14:creationId xmlns:p14="http://schemas.microsoft.com/office/powerpoint/2010/main" val="31027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66BE7-1F3A-BD4B-AA8A-45062BA171ED}"/>
              </a:ext>
            </a:extLst>
          </p:cNvPr>
          <p:cNvSpPr>
            <a:spLocks noGrp="1"/>
          </p:cNvSpPr>
          <p:nvPr>
            <p:ph type="title"/>
          </p:nvPr>
        </p:nvSpPr>
        <p:spPr/>
        <p:txBody>
          <a:bodyPr/>
          <a:lstStyle/>
          <a:p>
            <a:r>
              <a:rPr lang="en-US" dirty="0"/>
              <a:t>showing up for yourself</a:t>
            </a:r>
          </a:p>
        </p:txBody>
      </p:sp>
      <p:sp>
        <p:nvSpPr>
          <p:cNvPr id="3" name="Content Placeholder 2">
            <a:extLst>
              <a:ext uri="{FF2B5EF4-FFF2-40B4-BE49-F238E27FC236}">
                <a16:creationId xmlns:a16="http://schemas.microsoft.com/office/drawing/2014/main" id="{1C25CD6D-4830-C048-9F98-E6834AFA1719}"/>
              </a:ext>
            </a:extLst>
          </p:cNvPr>
          <p:cNvSpPr>
            <a:spLocks noGrp="1"/>
          </p:cNvSpPr>
          <p:nvPr>
            <p:ph idx="1"/>
          </p:nvPr>
        </p:nvSpPr>
        <p:spPr/>
        <p:txBody>
          <a:bodyPr>
            <a:normAutofit/>
          </a:bodyPr>
          <a:lstStyle/>
          <a:p>
            <a:r>
              <a:rPr lang="en-US" dirty="0"/>
              <a:t>“I don’t think you can really show up for yourself if you don’t know who you are and what you need at a really basic level.” </a:t>
            </a:r>
          </a:p>
          <a:p>
            <a:pPr lvl="1"/>
            <a:r>
              <a:rPr lang="en-US" dirty="0"/>
              <a:t>– Rachel Wilkerson Miller on The Nod: “How to show up”</a:t>
            </a:r>
          </a:p>
          <a:p>
            <a:pPr lvl="1"/>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05C552-406D-5E41-9EEF-CA2E85AC0ED3}"/>
              </a:ext>
            </a:extLst>
          </p:cNvPr>
          <p:cNvSpPr>
            <a:spLocks noGrp="1"/>
          </p:cNvSpPr>
          <p:nvPr>
            <p:ph type="sldNum" sz="quarter" idx="12"/>
          </p:nvPr>
        </p:nvSpPr>
        <p:spPr/>
        <p:txBody>
          <a:bodyPr/>
          <a:lstStyle/>
          <a:p>
            <a:fld id="{E97799C9-84D9-46D2-A11E-BCF8A720529D}" type="slidenum">
              <a:rPr lang="en-US" smtClean="0"/>
              <a:t>4</a:t>
            </a:fld>
            <a:endParaRPr lang="en-US" dirty="0"/>
          </a:p>
        </p:txBody>
      </p:sp>
    </p:spTree>
    <p:extLst>
      <p:ext uri="{BB962C8B-B14F-4D97-AF65-F5344CB8AC3E}">
        <p14:creationId xmlns:p14="http://schemas.microsoft.com/office/powerpoint/2010/main" val="270198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F2D1-EE61-A34C-B967-747C097AF36A}"/>
              </a:ext>
            </a:extLst>
          </p:cNvPr>
          <p:cNvSpPr>
            <a:spLocks noGrp="1"/>
          </p:cNvSpPr>
          <p:nvPr>
            <p:ph type="title"/>
          </p:nvPr>
        </p:nvSpPr>
        <p:spPr/>
        <p:txBody>
          <a:bodyPr/>
          <a:lstStyle/>
          <a:p>
            <a:r>
              <a:rPr lang="en-US" dirty="0"/>
              <a:t>who are you?</a:t>
            </a:r>
          </a:p>
        </p:txBody>
      </p:sp>
      <p:sp>
        <p:nvSpPr>
          <p:cNvPr id="3" name="Content Placeholder 2">
            <a:extLst>
              <a:ext uri="{FF2B5EF4-FFF2-40B4-BE49-F238E27FC236}">
                <a16:creationId xmlns:a16="http://schemas.microsoft.com/office/drawing/2014/main" id="{A31ECD25-5BFA-4843-85D8-EDA8DE97C41C}"/>
              </a:ext>
            </a:extLst>
          </p:cNvPr>
          <p:cNvSpPr>
            <a:spLocks noGrp="1"/>
          </p:cNvSpPr>
          <p:nvPr>
            <p:ph idx="1"/>
          </p:nvPr>
        </p:nvSpPr>
        <p:spPr/>
        <p:txBody>
          <a:bodyPr>
            <a:normAutofit lnSpcReduction="10000"/>
          </a:bodyPr>
          <a:lstStyle/>
          <a:p>
            <a:r>
              <a:rPr lang="en-US" dirty="0"/>
              <a:t>What are your values? </a:t>
            </a:r>
          </a:p>
          <a:p>
            <a:r>
              <a:rPr lang="en-US" dirty="0"/>
              <a:t>What are your strengths?</a:t>
            </a:r>
          </a:p>
          <a:p>
            <a:r>
              <a:rPr lang="en-US" dirty="0"/>
              <a:t>What personality assessments ring true?</a:t>
            </a:r>
          </a:p>
          <a:p>
            <a:pPr lvl="1"/>
            <a:r>
              <a:rPr lang="en-US" dirty="0"/>
              <a:t>Myers Briggs Type Indicator</a:t>
            </a:r>
          </a:p>
          <a:p>
            <a:pPr lvl="1"/>
            <a:r>
              <a:rPr lang="en-US" dirty="0"/>
              <a:t>Enneagram</a:t>
            </a:r>
          </a:p>
          <a:p>
            <a:pPr lvl="1"/>
            <a:r>
              <a:rPr lang="en-US" dirty="0"/>
              <a:t>The Big Five</a:t>
            </a:r>
          </a:p>
          <a:p>
            <a:r>
              <a:rPr lang="en-US" dirty="0"/>
              <a:t>We want our time to go towards what we value</a:t>
            </a:r>
          </a:p>
        </p:txBody>
      </p:sp>
      <p:sp>
        <p:nvSpPr>
          <p:cNvPr id="4" name="Slide Number Placeholder 3">
            <a:extLst>
              <a:ext uri="{FF2B5EF4-FFF2-40B4-BE49-F238E27FC236}">
                <a16:creationId xmlns:a16="http://schemas.microsoft.com/office/drawing/2014/main" id="{B2BE9078-D6B9-F84D-829F-C0FAB462E860}"/>
              </a:ext>
            </a:extLst>
          </p:cNvPr>
          <p:cNvSpPr>
            <a:spLocks noGrp="1"/>
          </p:cNvSpPr>
          <p:nvPr>
            <p:ph type="sldNum" sz="quarter" idx="12"/>
          </p:nvPr>
        </p:nvSpPr>
        <p:spPr/>
        <p:txBody>
          <a:bodyPr/>
          <a:lstStyle/>
          <a:p>
            <a:fld id="{E97799C9-84D9-46D2-A11E-BCF8A720529D}" type="slidenum">
              <a:rPr lang="en-US" smtClean="0"/>
              <a:t>5</a:t>
            </a:fld>
            <a:endParaRPr lang="en-US" dirty="0"/>
          </a:p>
        </p:txBody>
      </p:sp>
    </p:spTree>
    <p:extLst>
      <p:ext uri="{BB962C8B-B14F-4D97-AF65-F5344CB8AC3E}">
        <p14:creationId xmlns:p14="http://schemas.microsoft.com/office/powerpoint/2010/main" val="366315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9B34-69B1-7848-B1C6-28C751BAA7A1}"/>
              </a:ext>
            </a:extLst>
          </p:cNvPr>
          <p:cNvSpPr>
            <a:spLocks noGrp="1"/>
          </p:cNvSpPr>
          <p:nvPr>
            <p:ph type="title"/>
          </p:nvPr>
        </p:nvSpPr>
        <p:spPr/>
        <p:txBody>
          <a:bodyPr/>
          <a:lstStyle/>
          <a:p>
            <a:r>
              <a:rPr lang="en-US" dirty="0"/>
              <a:t>how do we find our balance?</a:t>
            </a:r>
          </a:p>
        </p:txBody>
      </p:sp>
      <p:sp>
        <p:nvSpPr>
          <p:cNvPr id="3" name="Content Placeholder 2">
            <a:extLst>
              <a:ext uri="{FF2B5EF4-FFF2-40B4-BE49-F238E27FC236}">
                <a16:creationId xmlns:a16="http://schemas.microsoft.com/office/drawing/2014/main" id="{13D6385D-8D80-A04E-B2B8-6E9299AC1339}"/>
              </a:ext>
            </a:extLst>
          </p:cNvPr>
          <p:cNvSpPr>
            <a:spLocks noGrp="1"/>
          </p:cNvSpPr>
          <p:nvPr>
            <p:ph idx="1"/>
          </p:nvPr>
        </p:nvSpPr>
        <p:spPr/>
        <p:txBody>
          <a:bodyPr/>
          <a:lstStyle/>
          <a:p>
            <a:r>
              <a:rPr lang="en-US" dirty="0"/>
              <a:t>There’s no quick fix</a:t>
            </a:r>
          </a:p>
          <a:p>
            <a:r>
              <a:rPr lang="en-US" dirty="0"/>
              <a:t>Some guidelines to follow</a:t>
            </a:r>
          </a:p>
          <a:p>
            <a:pPr lvl="1"/>
            <a:r>
              <a:rPr lang="en-US" dirty="0"/>
              <a:t>Know your needs and your values</a:t>
            </a:r>
          </a:p>
          <a:p>
            <a:pPr lvl="1"/>
            <a:r>
              <a:rPr lang="en-US" dirty="0"/>
              <a:t>Learn the art of goal setting</a:t>
            </a:r>
          </a:p>
          <a:p>
            <a:pPr lvl="1"/>
            <a:r>
              <a:rPr lang="en-US" dirty="0"/>
              <a:t>Track your time and your progress</a:t>
            </a:r>
          </a:p>
          <a:p>
            <a:pPr lvl="1"/>
            <a:r>
              <a:rPr lang="en-US" dirty="0"/>
              <a:t>Learn how to say no</a:t>
            </a:r>
          </a:p>
        </p:txBody>
      </p:sp>
      <p:sp>
        <p:nvSpPr>
          <p:cNvPr id="4" name="Slide Number Placeholder 3">
            <a:extLst>
              <a:ext uri="{FF2B5EF4-FFF2-40B4-BE49-F238E27FC236}">
                <a16:creationId xmlns:a16="http://schemas.microsoft.com/office/drawing/2014/main" id="{C6258287-EBB4-B44A-B8C1-0D290A0FCD63}"/>
              </a:ext>
            </a:extLst>
          </p:cNvPr>
          <p:cNvSpPr>
            <a:spLocks noGrp="1"/>
          </p:cNvSpPr>
          <p:nvPr>
            <p:ph type="sldNum" sz="quarter" idx="12"/>
          </p:nvPr>
        </p:nvSpPr>
        <p:spPr/>
        <p:txBody>
          <a:bodyPr/>
          <a:lstStyle/>
          <a:p>
            <a:fld id="{E97799C9-84D9-46D2-A11E-BCF8A720529D}" type="slidenum">
              <a:rPr lang="en-US" smtClean="0"/>
              <a:t>6</a:t>
            </a:fld>
            <a:endParaRPr lang="en-US" dirty="0"/>
          </a:p>
        </p:txBody>
      </p:sp>
      <p:pic>
        <p:nvPicPr>
          <p:cNvPr id="8" name="Picture 7">
            <a:extLst>
              <a:ext uri="{FF2B5EF4-FFF2-40B4-BE49-F238E27FC236}">
                <a16:creationId xmlns:a16="http://schemas.microsoft.com/office/drawing/2014/main" id="{4A05A6A0-AB17-4A43-832E-12C6DA3CC8C2}"/>
              </a:ext>
            </a:extLst>
          </p:cNvPr>
          <p:cNvPicPr>
            <a:picLocks noChangeAspect="1"/>
          </p:cNvPicPr>
          <p:nvPr/>
        </p:nvPicPr>
        <p:blipFill rotWithShape="1">
          <a:blip r:embed="rId3"/>
          <a:srcRect l="19143" t="15943" r="17836" b="54937"/>
          <a:stretch/>
        </p:blipFill>
        <p:spPr>
          <a:xfrm>
            <a:off x="1884784" y="3585947"/>
            <a:ext cx="3433666" cy="1226254"/>
          </a:xfrm>
          <a:prstGeom prst="rect">
            <a:avLst/>
          </a:prstGeom>
        </p:spPr>
      </p:pic>
    </p:spTree>
    <p:extLst>
      <p:ext uri="{BB962C8B-B14F-4D97-AF65-F5344CB8AC3E}">
        <p14:creationId xmlns:p14="http://schemas.microsoft.com/office/powerpoint/2010/main" val="291489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FE5D8-BF4A-5D4B-9AD8-0E2E282C1313}"/>
              </a:ext>
            </a:extLst>
          </p:cNvPr>
          <p:cNvSpPr>
            <a:spLocks noGrp="1"/>
          </p:cNvSpPr>
          <p:nvPr>
            <p:ph type="title"/>
          </p:nvPr>
        </p:nvSpPr>
        <p:spPr/>
        <p:txBody>
          <a:bodyPr/>
          <a:lstStyle/>
          <a:p>
            <a:r>
              <a:rPr lang="en-US" dirty="0"/>
              <a:t>the art of goal setting</a:t>
            </a:r>
          </a:p>
        </p:txBody>
      </p:sp>
      <p:sp>
        <p:nvSpPr>
          <p:cNvPr id="3" name="Content Placeholder 2">
            <a:extLst>
              <a:ext uri="{FF2B5EF4-FFF2-40B4-BE49-F238E27FC236}">
                <a16:creationId xmlns:a16="http://schemas.microsoft.com/office/drawing/2014/main" id="{76FF0768-019D-E347-83EC-4F23E634FC7D}"/>
              </a:ext>
            </a:extLst>
          </p:cNvPr>
          <p:cNvSpPr>
            <a:spLocks noGrp="1"/>
          </p:cNvSpPr>
          <p:nvPr>
            <p:ph idx="1"/>
          </p:nvPr>
        </p:nvSpPr>
        <p:spPr/>
        <p:txBody>
          <a:bodyPr/>
          <a:lstStyle/>
          <a:p>
            <a:r>
              <a:rPr lang="en-US" dirty="0"/>
              <a:t>There’s more to setting goals than just writing down your aspirations</a:t>
            </a:r>
          </a:p>
          <a:p>
            <a:r>
              <a:rPr lang="en-US" dirty="0"/>
              <a:t>Set SMART goals</a:t>
            </a:r>
          </a:p>
          <a:p>
            <a:pPr lvl="1"/>
            <a:endParaRPr lang="en-US" dirty="0"/>
          </a:p>
        </p:txBody>
      </p:sp>
      <p:sp>
        <p:nvSpPr>
          <p:cNvPr id="4" name="Slide Number Placeholder 3">
            <a:extLst>
              <a:ext uri="{FF2B5EF4-FFF2-40B4-BE49-F238E27FC236}">
                <a16:creationId xmlns:a16="http://schemas.microsoft.com/office/drawing/2014/main" id="{BA4E949F-7D8B-9A4A-B0C4-DDD15A70383A}"/>
              </a:ext>
            </a:extLst>
          </p:cNvPr>
          <p:cNvSpPr>
            <a:spLocks noGrp="1"/>
          </p:cNvSpPr>
          <p:nvPr>
            <p:ph type="sldNum" sz="quarter" idx="12"/>
          </p:nvPr>
        </p:nvSpPr>
        <p:spPr/>
        <p:txBody>
          <a:bodyPr/>
          <a:lstStyle/>
          <a:p>
            <a:fld id="{E97799C9-84D9-46D2-A11E-BCF8A720529D}" type="slidenum">
              <a:rPr lang="en-US" smtClean="0"/>
              <a:t>7</a:t>
            </a:fld>
            <a:endParaRPr lang="en-US" dirty="0"/>
          </a:p>
        </p:txBody>
      </p:sp>
    </p:spTree>
    <p:extLst>
      <p:ext uri="{BB962C8B-B14F-4D97-AF65-F5344CB8AC3E}">
        <p14:creationId xmlns:p14="http://schemas.microsoft.com/office/powerpoint/2010/main" val="153203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FF0768-019D-E347-83EC-4F23E634FC7D}"/>
              </a:ext>
            </a:extLst>
          </p:cNvPr>
          <p:cNvSpPr>
            <a:spLocks noGrp="1"/>
          </p:cNvSpPr>
          <p:nvPr>
            <p:ph idx="1"/>
          </p:nvPr>
        </p:nvSpPr>
        <p:spPr>
          <a:xfrm>
            <a:off x="5029200" y="1014941"/>
            <a:ext cx="6130287" cy="4828118"/>
          </a:xfrm>
          <a:solidFill>
            <a:srgbClr val="F7F7F7"/>
          </a:solidFill>
        </p:spPr>
        <p:txBody>
          <a:bodyPr>
            <a:normAutofit/>
          </a:bodyPr>
          <a:lstStyle/>
          <a:p>
            <a:r>
              <a:rPr lang="en-US" dirty="0"/>
              <a:t>Specific: 	what does this goal actually look like? </a:t>
            </a:r>
          </a:p>
          <a:p>
            <a:r>
              <a:rPr lang="en-US" dirty="0"/>
              <a:t>Measurable: how will you track your progress? How will you know if you’ve accomplished your goal?</a:t>
            </a:r>
          </a:p>
          <a:p>
            <a:r>
              <a:rPr lang="en-US" dirty="0"/>
              <a:t>Achievable: what obstacles might stand in your way? Can you get around them? Have a plan.</a:t>
            </a:r>
          </a:p>
          <a:p>
            <a:r>
              <a:rPr lang="en-US" dirty="0"/>
              <a:t>Relevant: is this goal worth the investment in time and energy?</a:t>
            </a:r>
          </a:p>
          <a:p>
            <a:r>
              <a:rPr lang="en-US" dirty="0"/>
              <a:t>Time-limited: when will this be achieved? Set a deadline.</a:t>
            </a:r>
          </a:p>
        </p:txBody>
      </p:sp>
      <p:sp>
        <p:nvSpPr>
          <p:cNvPr id="4" name="Slide Number Placeholder 3">
            <a:extLst>
              <a:ext uri="{FF2B5EF4-FFF2-40B4-BE49-F238E27FC236}">
                <a16:creationId xmlns:a16="http://schemas.microsoft.com/office/drawing/2014/main" id="{BA4E949F-7D8B-9A4A-B0C4-DDD15A70383A}"/>
              </a:ext>
            </a:extLst>
          </p:cNvPr>
          <p:cNvSpPr>
            <a:spLocks noGrp="1"/>
          </p:cNvSpPr>
          <p:nvPr>
            <p:ph type="sldNum" sz="quarter" idx="12"/>
          </p:nvPr>
        </p:nvSpPr>
        <p:spPr/>
        <p:txBody>
          <a:bodyPr/>
          <a:lstStyle/>
          <a:p>
            <a:fld id="{E97799C9-84D9-46D2-A11E-BCF8A720529D}" type="slidenum">
              <a:rPr lang="en-US" smtClean="0"/>
              <a:t>8</a:t>
            </a:fld>
            <a:endParaRPr lang="en-US" dirty="0"/>
          </a:p>
        </p:txBody>
      </p:sp>
      <p:pic>
        <p:nvPicPr>
          <p:cNvPr id="6" name="Picture 5">
            <a:extLst>
              <a:ext uri="{FF2B5EF4-FFF2-40B4-BE49-F238E27FC236}">
                <a16:creationId xmlns:a16="http://schemas.microsoft.com/office/drawing/2014/main" id="{0BD10355-F89B-AA4C-BF02-A54BB9BD6CA8}"/>
              </a:ext>
            </a:extLst>
          </p:cNvPr>
          <p:cNvPicPr>
            <a:picLocks noChangeAspect="1"/>
          </p:cNvPicPr>
          <p:nvPr/>
        </p:nvPicPr>
        <p:blipFill>
          <a:blip r:embed="rId3"/>
          <a:stretch>
            <a:fillRect/>
          </a:stretch>
        </p:blipFill>
        <p:spPr>
          <a:xfrm>
            <a:off x="708659" y="699559"/>
            <a:ext cx="4320541" cy="5400676"/>
          </a:xfrm>
          <a:prstGeom prst="rect">
            <a:avLst/>
          </a:prstGeom>
        </p:spPr>
      </p:pic>
    </p:spTree>
    <p:extLst>
      <p:ext uri="{BB962C8B-B14F-4D97-AF65-F5344CB8AC3E}">
        <p14:creationId xmlns:p14="http://schemas.microsoft.com/office/powerpoint/2010/main" val="366361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DD6A-9AF9-8D4D-A90F-A8C2760375F7}"/>
              </a:ext>
            </a:extLst>
          </p:cNvPr>
          <p:cNvSpPr>
            <a:spLocks noGrp="1"/>
          </p:cNvSpPr>
          <p:nvPr>
            <p:ph type="title"/>
          </p:nvPr>
        </p:nvSpPr>
        <p:spPr/>
        <p:txBody>
          <a:bodyPr/>
          <a:lstStyle/>
          <a:p>
            <a:r>
              <a:rPr lang="en-US" dirty="0"/>
              <a:t>SMART goals: example</a:t>
            </a:r>
          </a:p>
        </p:txBody>
      </p:sp>
      <p:sp>
        <p:nvSpPr>
          <p:cNvPr id="3" name="Content Placeholder 2">
            <a:extLst>
              <a:ext uri="{FF2B5EF4-FFF2-40B4-BE49-F238E27FC236}">
                <a16:creationId xmlns:a16="http://schemas.microsoft.com/office/drawing/2014/main" id="{14FFA21B-4FA0-D84C-9B47-7C87CAB81BB3}"/>
              </a:ext>
            </a:extLst>
          </p:cNvPr>
          <p:cNvSpPr>
            <a:spLocks noGrp="1"/>
          </p:cNvSpPr>
          <p:nvPr>
            <p:ph idx="1"/>
          </p:nvPr>
        </p:nvSpPr>
        <p:spPr>
          <a:xfrm>
            <a:off x="1295400" y="2556931"/>
            <a:ext cx="9800967" cy="3691469"/>
          </a:xfrm>
        </p:spPr>
        <p:txBody>
          <a:bodyPr>
            <a:normAutofit fontScale="92500" lnSpcReduction="20000"/>
          </a:bodyPr>
          <a:lstStyle/>
          <a:p>
            <a:r>
              <a:rPr lang="en-US" dirty="0"/>
              <a:t>Goal: develop an identity as a data scientist</a:t>
            </a:r>
          </a:p>
          <a:p>
            <a:r>
              <a:rPr lang="en-US" dirty="0"/>
              <a:t>SMART goal: Spend 4 hours of dedicated research time each week this semester to reading papers and practicing data science skills with the goal of developing new research topics</a:t>
            </a:r>
          </a:p>
          <a:p>
            <a:pPr lvl="1"/>
            <a:r>
              <a:rPr lang="en-US" dirty="0"/>
              <a:t>Specific: spending research time on a particular topic</a:t>
            </a:r>
          </a:p>
          <a:p>
            <a:pPr lvl="1"/>
            <a:r>
              <a:rPr lang="en-US" dirty="0"/>
              <a:t>Measurable: how many hours did I spend on this each week?</a:t>
            </a:r>
          </a:p>
          <a:p>
            <a:pPr lvl="1"/>
            <a:r>
              <a:rPr lang="en-US" dirty="0"/>
              <a:t>Achievable: I know that teaching can fill all my time, so I am going to block out these hours in my weekly schedule</a:t>
            </a:r>
          </a:p>
          <a:p>
            <a:pPr lvl="1"/>
            <a:r>
              <a:rPr lang="en-US" dirty="0"/>
              <a:t>Relevant: this is literally a requirement of my job, explicitly laid out in the offer letter</a:t>
            </a:r>
          </a:p>
          <a:p>
            <a:pPr lvl="1"/>
            <a:r>
              <a:rPr lang="en-US" dirty="0"/>
              <a:t>Time-limited: when the semester ends, I’m going to review what I’ve learned and brainstorm some topics</a:t>
            </a:r>
          </a:p>
        </p:txBody>
      </p:sp>
      <p:sp>
        <p:nvSpPr>
          <p:cNvPr id="4" name="Slide Number Placeholder 3">
            <a:extLst>
              <a:ext uri="{FF2B5EF4-FFF2-40B4-BE49-F238E27FC236}">
                <a16:creationId xmlns:a16="http://schemas.microsoft.com/office/drawing/2014/main" id="{AA4DEBBA-B2E5-6349-9A85-061C995A651C}"/>
              </a:ext>
            </a:extLst>
          </p:cNvPr>
          <p:cNvSpPr>
            <a:spLocks noGrp="1"/>
          </p:cNvSpPr>
          <p:nvPr>
            <p:ph type="sldNum" sz="quarter" idx="12"/>
          </p:nvPr>
        </p:nvSpPr>
        <p:spPr/>
        <p:txBody>
          <a:bodyPr/>
          <a:lstStyle/>
          <a:p>
            <a:fld id="{E97799C9-84D9-46D2-A11E-BCF8A720529D}" type="slidenum">
              <a:rPr lang="en-US" smtClean="0"/>
              <a:t>9</a:t>
            </a:fld>
            <a:endParaRPr lang="en-US" dirty="0"/>
          </a:p>
        </p:txBody>
      </p:sp>
    </p:spTree>
    <p:extLst>
      <p:ext uri="{BB962C8B-B14F-4D97-AF65-F5344CB8AC3E}">
        <p14:creationId xmlns:p14="http://schemas.microsoft.com/office/powerpoint/2010/main" val="125143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1538</TotalTime>
  <Words>1700</Words>
  <Application>Microsoft Macintosh PowerPoint</Application>
  <PresentationFormat>Widescreen</PresentationFormat>
  <Paragraphs>232</Paragraphs>
  <Slides>36</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Garamond</vt:lpstr>
      <vt:lpstr>Organic</vt:lpstr>
      <vt:lpstr>Building Balance</vt:lpstr>
      <vt:lpstr>PowerPoint Presentation</vt:lpstr>
      <vt:lpstr>how do we find our balance?</vt:lpstr>
      <vt:lpstr>showing up for yourself</vt:lpstr>
      <vt:lpstr>who are you?</vt:lpstr>
      <vt:lpstr>how do we find our balance?</vt:lpstr>
      <vt:lpstr>the art of goal setting</vt:lpstr>
      <vt:lpstr>PowerPoint Presentation</vt:lpstr>
      <vt:lpstr>SMART goals: example</vt:lpstr>
      <vt:lpstr>SMART goals: let’s try it!</vt:lpstr>
      <vt:lpstr>the art of goal setting</vt:lpstr>
      <vt:lpstr>how do we find our balance?</vt:lpstr>
      <vt:lpstr>where is your time going?</vt:lpstr>
      <vt:lpstr>time tracking</vt:lpstr>
      <vt:lpstr>apps (e.g. Atracker)</vt:lpstr>
      <vt:lpstr>spreadsheet (e.g. excel, google sheets)</vt:lpstr>
      <vt:lpstr>dot journal or notebook</vt:lpstr>
      <vt:lpstr>benefits of time tracking</vt:lpstr>
      <vt:lpstr>how do we find our balance?</vt:lpstr>
      <vt:lpstr>you have a lot on your plate</vt:lpstr>
      <vt:lpstr>how to sort through the chaos?</vt:lpstr>
      <vt:lpstr>write everything down</vt:lpstr>
      <vt:lpstr>activity: brain dump</vt:lpstr>
      <vt:lpstr>you can’t do everything</vt:lpstr>
      <vt:lpstr>urgent-important matrices</vt:lpstr>
      <vt:lpstr>prioritization: try it!</vt:lpstr>
      <vt:lpstr>what to do with this extra time</vt:lpstr>
      <vt:lpstr>limits on productivity</vt:lpstr>
      <vt:lpstr>PowerPoint Presentation</vt:lpstr>
      <vt:lpstr>why waste time on rest and recovery? </vt:lpstr>
      <vt:lpstr>academic burnout</vt:lpstr>
      <vt:lpstr>takeaway messages…</vt:lpstr>
      <vt:lpstr>thanks!</vt:lpstr>
      <vt:lpstr>how to overcome obstacles</vt:lpstr>
      <vt:lpstr>how to overcome obstacles</vt:lpstr>
      <vt:lpstr>how to overcome obstacles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Life Webinar</dc:title>
  <dc:creator>Casey Berger</dc:creator>
  <cp:lastModifiedBy>Casey Berger</cp:lastModifiedBy>
  <cp:revision>101</cp:revision>
  <cp:lastPrinted>2021-09-23T16:47:25Z</cp:lastPrinted>
  <dcterms:created xsi:type="dcterms:W3CDTF">2020-10-01T18:57:30Z</dcterms:created>
  <dcterms:modified xsi:type="dcterms:W3CDTF">2023-01-22T19:06:51Z</dcterms:modified>
</cp:coreProperties>
</file>